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8" r:id="rId13"/>
    <p:sldId id="266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  <p:sldId id="284" r:id="rId27"/>
    <p:sldId id="279" r:id="rId28"/>
    <p:sldId id="285" r:id="rId29"/>
    <p:sldId id="286" r:id="rId30"/>
    <p:sldId id="287" r:id="rId31"/>
    <p:sldId id="288" r:id="rId32"/>
    <p:sldId id="280" r:id="rId33"/>
    <p:sldId id="289" r:id="rId34"/>
    <p:sldId id="290" r:id="rId35"/>
    <p:sldId id="291" r:id="rId36"/>
    <p:sldId id="281" r:id="rId37"/>
    <p:sldId id="292" r:id="rId38"/>
    <p:sldId id="293" r:id="rId39"/>
    <p:sldId id="294" r:id="rId40"/>
    <p:sldId id="295" r:id="rId41"/>
    <p:sldId id="296" r:id="rId42"/>
    <p:sldId id="297" r:id="rId43"/>
    <p:sldId id="300" r:id="rId44"/>
    <p:sldId id="298" r:id="rId45"/>
    <p:sldId id="299" r:id="rId46"/>
    <p:sldId id="301" r:id="rId47"/>
    <p:sldId id="302" r:id="rId48"/>
    <p:sldId id="303" r:id="rId49"/>
    <p:sldId id="305" r:id="rId50"/>
    <p:sldId id="304" r:id="rId51"/>
    <p:sldId id="306" r:id="rId52"/>
    <p:sldId id="307" r:id="rId53"/>
    <p:sldId id="308" r:id="rId54"/>
    <p:sldId id="309" r:id="rId55"/>
    <p:sldId id="313" r:id="rId56"/>
    <p:sldId id="311" r:id="rId57"/>
    <p:sldId id="312" r:id="rId58"/>
    <p:sldId id="310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4206D7-3C00-476C-9071-5E0B82EBA07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1A41E-767E-4AE1-B264-36E36737FB43}">
      <dgm:prSet custT="1"/>
      <dgm:spPr/>
      <dgm:t>
        <a:bodyPr/>
        <a:lstStyle/>
        <a:p>
          <a:r>
            <a:rPr lang="en-US" sz="3200">
              <a:latin typeface="Gabriola" panose="04040605051002020D02" pitchFamily="82" charset="0"/>
            </a:rPr>
            <a:t>Operator Cut </a:t>
          </a:r>
        </a:p>
      </dgm:t>
    </dgm:pt>
    <dgm:pt modelId="{46A89DF6-6E7F-410B-B2EE-FDA3AD56D3DC}" type="parTrans" cxnId="{99884854-8B05-4C1E-8D90-246E2FF17D33}">
      <dgm:prSet/>
      <dgm:spPr/>
      <dgm:t>
        <a:bodyPr/>
        <a:lstStyle/>
        <a:p>
          <a:endParaRPr lang="en-US" sz="2000">
            <a:latin typeface="Gabriola" panose="04040605051002020D02" pitchFamily="82" charset="0"/>
          </a:endParaRPr>
        </a:p>
      </dgm:t>
    </dgm:pt>
    <dgm:pt modelId="{50460561-6A90-40A5-8AFD-03FFE7A8E003}" type="sibTrans" cxnId="{99884854-8B05-4C1E-8D90-246E2FF17D33}">
      <dgm:prSet/>
      <dgm:spPr/>
      <dgm:t>
        <a:bodyPr/>
        <a:lstStyle/>
        <a:p>
          <a:endParaRPr lang="en-US" sz="2000">
            <a:latin typeface="Gabriola" panose="04040605051002020D02" pitchFamily="82" charset="0"/>
          </a:endParaRPr>
        </a:p>
      </dgm:t>
    </dgm:pt>
    <dgm:pt modelId="{8E0974DE-C7D9-4BE7-82FD-7D8A86EAA2D1}">
      <dgm:prSet custT="1"/>
      <dgm:spPr/>
      <dgm:t>
        <a:bodyPr/>
        <a:lstStyle/>
        <a:p>
          <a:r>
            <a:rPr lang="en-US" sz="3200">
              <a:latin typeface="Gabriola" panose="04040605051002020D02" pitchFamily="82" charset="0"/>
            </a:rPr>
            <a:t>Operator Split</a:t>
          </a:r>
        </a:p>
      </dgm:t>
    </dgm:pt>
    <dgm:pt modelId="{9A65B959-43E1-440A-91E8-AC8DC258E8C7}" type="parTrans" cxnId="{E2356759-C926-444B-9DD5-3860B1003C8E}">
      <dgm:prSet/>
      <dgm:spPr/>
      <dgm:t>
        <a:bodyPr/>
        <a:lstStyle/>
        <a:p>
          <a:endParaRPr lang="en-US" sz="2000">
            <a:latin typeface="Gabriola" panose="04040605051002020D02" pitchFamily="82" charset="0"/>
          </a:endParaRPr>
        </a:p>
      </dgm:t>
    </dgm:pt>
    <dgm:pt modelId="{10865DC6-4117-44EB-A758-4E329E8063D4}" type="sibTrans" cxnId="{E2356759-C926-444B-9DD5-3860B1003C8E}">
      <dgm:prSet/>
      <dgm:spPr/>
      <dgm:t>
        <a:bodyPr/>
        <a:lstStyle/>
        <a:p>
          <a:endParaRPr lang="en-US" sz="2000">
            <a:latin typeface="Gabriola" panose="04040605051002020D02" pitchFamily="82" charset="0"/>
          </a:endParaRPr>
        </a:p>
      </dgm:t>
    </dgm:pt>
    <dgm:pt modelId="{80D8046A-3FCE-4D2E-9CF7-D6A9907EB7E1}">
      <dgm:prSet custT="1"/>
      <dgm:spPr/>
      <dgm:t>
        <a:bodyPr/>
        <a:lstStyle/>
        <a:p>
          <a:r>
            <a:rPr lang="en-US" sz="3200" dirty="0">
              <a:latin typeface="Gabriola" panose="04040605051002020D02" pitchFamily="82" charset="0"/>
            </a:rPr>
            <a:t>Operator Merge</a:t>
          </a:r>
        </a:p>
      </dgm:t>
    </dgm:pt>
    <dgm:pt modelId="{8BBD65F9-3B02-4D25-AFA1-E7ACC8BC9C59}" type="parTrans" cxnId="{13D908E6-F668-4E90-9642-DEDF03D4F84B}">
      <dgm:prSet/>
      <dgm:spPr/>
      <dgm:t>
        <a:bodyPr/>
        <a:lstStyle/>
        <a:p>
          <a:endParaRPr lang="en-US" sz="2000">
            <a:latin typeface="Gabriola" panose="04040605051002020D02" pitchFamily="82" charset="0"/>
          </a:endParaRPr>
        </a:p>
      </dgm:t>
    </dgm:pt>
    <dgm:pt modelId="{6E86E70E-BD17-4260-9518-1D37E7F44858}" type="sibTrans" cxnId="{13D908E6-F668-4E90-9642-DEDF03D4F84B}">
      <dgm:prSet/>
      <dgm:spPr/>
      <dgm:t>
        <a:bodyPr/>
        <a:lstStyle/>
        <a:p>
          <a:endParaRPr lang="en-US" sz="2000">
            <a:latin typeface="Gabriola" panose="04040605051002020D02" pitchFamily="82" charset="0"/>
          </a:endParaRPr>
        </a:p>
      </dgm:t>
    </dgm:pt>
    <dgm:pt modelId="{7444D7C2-2888-4CA9-B0F2-1BEC4CFB2460}">
      <dgm:prSet custT="1"/>
      <dgm:spPr/>
      <dgm:t>
        <a:bodyPr/>
        <a:lstStyle/>
        <a:p>
          <a:r>
            <a:rPr lang="en-US" sz="3200" dirty="0">
              <a:latin typeface="Gabriola" panose="04040605051002020D02" pitchFamily="82" charset="0"/>
            </a:rPr>
            <a:t>Operator Set Data</a:t>
          </a:r>
        </a:p>
      </dgm:t>
    </dgm:pt>
    <dgm:pt modelId="{BC5DCA6F-3394-4597-8CE4-EC907D125517}" type="parTrans" cxnId="{D317FF23-379D-493C-8C55-4AA1B665D3F1}">
      <dgm:prSet/>
      <dgm:spPr/>
      <dgm:t>
        <a:bodyPr/>
        <a:lstStyle/>
        <a:p>
          <a:endParaRPr lang="en-ID"/>
        </a:p>
      </dgm:t>
    </dgm:pt>
    <dgm:pt modelId="{D8F64C5B-1D27-4952-92FC-7B72C50CC8DF}" type="sibTrans" cxnId="{D317FF23-379D-493C-8C55-4AA1B665D3F1}">
      <dgm:prSet/>
      <dgm:spPr/>
      <dgm:t>
        <a:bodyPr/>
        <a:lstStyle/>
        <a:p>
          <a:endParaRPr lang="en-ID"/>
        </a:p>
      </dgm:t>
    </dgm:pt>
    <dgm:pt modelId="{7FBDBE18-DC62-48C3-9A96-0FCCFE125BD1}" type="pres">
      <dgm:prSet presAssocID="{0F4206D7-3C00-476C-9071-5E0B82EBA07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3D73A5-B766-49FE-8C59-5475E03C251F}" type="pres">
      <dgm:prSet presAssocID="{D5E1A41E-767E-4AE1-B264-36E36737FB43}" presName="hierRoot1" presStyleCnt="0"/>
      <dgm:spPr/>
    </dgm:pt>
    <dgm:pt modelId="{DE717623-6F06-4655-8E22-073EEE31A0BE}" type="pres">
      <dgm:prSet presAssocID="{D5E1A41E-767E-4AE1-B264-36E36737FB43}" presName="composite" presStyleCnt="0"/>
      <dgm:spPr/>
    </dgm:pt>
    <dgm:pt modelId="{E9058F0B-5F35-4C5E-ADEA-E5FC8011835F}" type="pres">
      <dgm:prSet presAssocID="{D5E1A41E-767E-4AE1-B264-36E36737FB43}" presName="background" presStyleLbl="node0" presStyleIdx="0" presStyleCnt="4"/>
      <dgm:spPr/>
    </dgm:pt>
    <dgm:pt modelId="{2D798DCC-2AFC-4140-B058-4D5AACD8707F}" type="pres">
      <dgm:prSet presAssocID="{D5E1A41E-767E-4AE1-B264-36E36737FB43}" presName="text" presStyleLbl="fgAcc0" presStyleIdx="0" presStyleCnt="4">
        <dgm:presLayoutVars>
          <dgm:chPref val="3"/>
        </dgm:presLayoutVars>
      </dgm:prSet>
      <dgm:spPr/>
    </dgm:pt>
    <dgm:pt modelId="{4155AD1C-1ABC-4F27-841C-39E6238D6FEE}" type="pres">
      <dgm:prSet presAssocID="{D5E1A41E-767E-4AE1-B264-36E36737FB43}" presName="hierChild2" presStyleCnt="0"/>
      <dgm:spPr/>
    </dgm:pt>
    <dgm:pt modelId="{CEA7A9D8-23F1-43BD-A3F8-C7C6983AA1D2}" type="pres">
      <dgm:prSet presAssocID="{8E0974DE-C7D9-4BE7-82FD-7D8A86EAA2D1}" presName="hierRoot1" presStyleCnt="0"/>
      <dgm:spPr/>
    </dgm:pt>
    <dgm:pt modelId="{E4ACA038-404B-44A7-9589-F9911C3F52D2}" type="pres">
      <dgm:prSet presAssocID="{8E0974DE-C7D9-4BE7-82FD-7D8A86EAA2D1}" presName="composite" presStyleCnt="0"/>
      <dgm:spPr/>
    </dgm:pt>
    <dgm:pt modelId="{FD3CB5AC-775A-42F5-B07F-39AC23B8DDB2}" type="pres">
      <dgm:prSet presAssocID="{8E0974DE-C7D9-4BE7-82FD-7D8A86EAA2D1}" presName="background" presStyleLbl="node0" presStyleIdx="1" presStyleCnt="4"/>
      <dgm:spPr/>
    </dgm:pt>
    <dgm:pt modelId="{66079838-5F5F-400D-90A8-85FC3B74EE75}" type="pres">
      <dgm:prSet presAssocID="{8E0974DE-C7D9-4BE7-82FD-7D8A86EAA2D1}" presName="text" presStyleLbl="fgAcc0" presStyleIdx="1" presStyleCnt="4">
        <dgm:presLayoutVars>
          <dgm:chPref val="3"/>
        </dgm:presLayoutVars>
      </dgm:prSet>
      <dgm:spPr/>
    </dgm:pt>
    <dgm:pt modelId="{8C572DAE-F7C3-4AE6-A6D7-D92AAB22C2BC}" type="pres">
      <dgm:prSet presAssocID="{8E0974DE-C7D9-4BE7-82FD-7D8A86EAA2D1}" presName="hierChild2" presStyleCnt="0"/>
      <dgm:spPr/>
    </dgm:pt>
    <dgm:pt modelId="{5B0C6596-3370-4337-AC23-9DDAFC14FF67}" type="pres">
      <dgm:prSet presAssocID="{80D8046A-3FCE-4D2E-9CF7-D6A9907EB7E1}" presName="hierRoot1" presStyleCnt="0"/>
      <dgm:spPr/>
    </dgm:pt>
    <dgm:pt modelId="{ADCA2AFF-EE31-4A2C-8253-170BAB3346EF}" type="pres">
      <dgm:prSet presAssocID="{80D8046A-3FCE-4D2E-9CF7-D6A9907EB7E1}" presName="composite" presStyleCnt="0"/>
      <dgm:spPr/>
    </dgm:pt>
    <dgm:pt modelId="{A7184DE8-E132-4C8B-A383-E9321C16DA6C}" type="pres">
      <dgm:prSet presAssocID="{80D8046A-3FCE-4D2E-9CF7-D6A9907EB7E1}" presName="background" presStyleLbl="node0" presStyleIdx="2" presStyleCnt="4"/>
      <dgm:spPr/>
    </dgm:pt>
    <dgm:pt modelId="{1037D429-ED17-45F2-873D-E0FF5DC34654}" type="pres">
      <dgm:prSet presAssocID="{80D8046A-3FCE-4D2E-9CF7-D6A9907EB7E1}" presName="text" presStyleLbl="fgAcc0" presStyleIdx="2" presStyleCnt="4">
        <dgm:presLayoutVars>
          <dgm:chPref val="3"/>
        </dgm:presLayoutVars>
      </dgm:prSet>
      <dgm:spPr/>
    </dgm:pt>
    <dgm:pt modelId="{EC0E5902-E181-4361-9CD6-8512DA464400}" type="pres">
      <dgm:prSet presAssocID="{80D8046A-3FCE-4D2E-9CF7-D6A9907EB7E1}" presName="hierChild2" presStyleCnt="0"/>
      <dgm:spPr/>
    </dgm:pt>
    <dgm:pt modelId="{51F9822A-6286-4D18-82A3-D952EF67F187}" type="pres">
      <dgm:prSet presAssocID="{7444D7C2-2888-4CA9-B0F2-1BEC4CFB2460}" presName="hierRoot1" presStyleCnt="0"/>
      <dgm:spPr/>
    </dgm:pt>
    <dgm:pt modelId="{47167300-8ED0-4818-8DDE-7EFF347C8EC2}" type="pres">
      <dgm:prSet presAssocID="{7444D7C2-2888-4CA9-B0F2-1BEC4CFB2460}" presName="composite" presStyleCnt="0"/>
      <dgm:spPr/>
    </dgm:pt>
    <dgm:pt modelId="{BA0D5E3A-A1D3-4870-960E-E214098F476A}" type="pres">
      <dgm:prSet presAssocID="{7444D7C2-2888-4CA9-B0F2-1BEC4CFB2460}" presName="background" presStyleLbl="node0" presStyleIdx="3" presStyleCnt="4"/>
      <dgm:spPr/>
    </dgm:pt>
    <dgm:pt modelId="{DDEF3A5B-D33C-4353-BBED-1E2813D8368E}" type="pres">
      <dgm:prSet presAssocID="{7444D7C2-2888-4CA9-B0F2-1BEC4CFB2460}" presName="text" presStyleLbl="fgAcc0" presStyleIdx="3" presStyleCnt="4">
        <dgm:presLayoutVars>
          <dgm:chPref val="3"/>
        </dgm:presLayoutVars>
      </dgm:prSet>
      <dgm:spPr/>
    </dgm:pt>
    <dgm:pt modelId="{0140293D-0FDE-425B-A0F6-DBB67E4B4C08}" type="pres">
      <dgm:prSet presAssocID="{7444D7C2-2888-4CA9-B0F2-1BEC4CFB2460}" presName="hierChild2" presStyleCnt="0"/>
      <dgm:spPr/>
    </dgm:pt>
  </dgm:ptLst>
  <dgm:cxnLst>
    <dgm:cxn modelId="{A61E7F0A-5557-40F4-83D9-02DCA52B73A1}" type="presOf" srcId="{8E0974DE-C7D9-4BE7-82FD-7D8A86EAA2D1}" destId="{66079838-5F5F-400D-90A8-85FC3B74EE75}" srcOrd="0" destOrd="0" presId="urn:microsoft.com/office/officeart/2005/8/layout/hierarchy1"/>
    <dgm:cxn modelId="{D317FF23-379D-493C-8C55-4AA1B665D3F1}" srcId="{0F4206D7-3C00-476C-9071-5E0B82EBA07C}" destId="{7444D7C2-2888-4CA9-B0F2-1BEC4CFB2460}" srcOrd="3" destOrd="0" parTransId="{BC5DCA6F-3394-4597-8CE4-EC907D125517}" sibTransId="{D8F64C5B-1D27-4952-92FC-7B72C50CC8DF}"/>
    <dgm:cxn modelId="{99884854-8B05-4C1E-8D90-246E2FF17D33}" srcId="{0F4206D7-3C00-476C-9071-5E0B82EBA07C}" destId="{D5E1A41E-767E-4AE1-B264-36E36737FB43}" srcOrd="0" destOrd="0" parTransId="{46A89DF6-6E7F-410B-B2EE-FDA3AD56D3DC}" sibTransId="{50460561-6A90-40A5-8AFD-03FFE7A8E003}"/>
    <dgm:cxn modelId="{E2356759-C926-444B-9DD5-3860B1003C8E}" srcId="{0F4206D7-3C00-476C-9071-5E0B82EBA07C}" destId="{8E0974DE-C7D9-4BE7-82FD-7D8A86EAA2D1}" srcOrd="1" destOrd="0" parTransId="{9A65B959-43E1-440A-91E8-AC8DC258E8C7}" sibTransId="{10865DC6-4117-44EB-A758-4E329E8063D4}"/>
    <dgm:cxn modelId="{0DC31A7B-92FA-4511-9321-E8B0F9524E54}" type="presOf" srcId="{0F4206D7-3C00-476C-9071-5E0B82EBA07C}" destId="{7FBDBE18-DC62-48C3-9A96-0FCCFE125BD1}" srcOrd="0" destOrd="0" presId="urn:microsoft.com/office/officeart/2005/8/layout/hierarchy1"/>
    <dgm:cxn modelId="{DF58D782-19E4-47D9-A11A-EAC84743DB99}" type="presOf" srcId="{D5E1A41E-767E-4AE1-B264-36E36737FB43}" destId="{2D798DCC-2AFC-4140-B058-4D5AACD8707F}" srcOrd="0" destOrd="0" presId="urn:microsoft.com/office/officeart/2005/8/layout/hierarchy1"/>
    <dgm:cxn modelId="{BAF1D898-FC90-4EAA-9581-D62849C29888}" type="presOf" srcId="{7444D7C2-2888-4CA9-B0F2-1BEC4CFB2460}" destId="{DDEF3A5B-D33C-4353-BBED-1E2813D8368E}" srcOrd="0" destOrd="0" presId="urn:microsoft.com/office/officeart/2005/8/layout/hierarchy1"/>
    <dgm:cxn modelId="{66A4659E-3A98-479C-971D-802421D529FC}" type="presOf" srcId="{80D8046A-3FCE-4D2E-9CF7-D6A9907EB7E1}" destId="{1037D429-ED17-45F2-873D-E0FF5DC34654}" srcOrd="0" destOrd="0" presId="urn:microsoft.com/office/officeart/2005/8/layout/hierarchy1"/>
    <dgm:cxn modelId="{13D908E6-F668-4E90-9642-DEDF03D4F84B}" srcId="{0F4206D7-3C00-476C-9071-5E0B82EBA07C}" destId="{80D8046A-3FCE-4D2E-9CF7-D6A9907EB7E1}" srcOrd="2" destOrd="0" parTransId="{8BBD65F9-3B02-4D25-AFA1-E7ACC8BC9C59}" sibTransId="{6E86E70E-BD17-4260-9518-1D37E7F44858}"/>
    <dgm:cxn modelId="{AF2F80B8-3CEB-4188-939B-177A8156B809}" type="presParOf" srcId="{7FBDBE18-DC62-48C3-9A96-0FCCFE125BD1}" destId="{1E3D73A5-B766-49FE-8C59-5475E03C251F}" srcOrd="0" destOrd="0" presId="urn:microsoft.com/office/officeart/2005/8/layout/hierarchy1"/>
    <dgm:cxn modelId="{9508E2DC-5537-4307-BD7B-F707F666A04D}" type="presParOf" srcId="{1E3D73A5-B766-49FE-8C59-5475E03C251F}" destId="{DE717623-6F06-4655-8E22-073EEE31A0BE}" srcOrd="0" destOrd="0" presId="urn:microsoft.com/office/officeart/2005/8/layout/hierarchy1"/>
    <dgm:cxn modelId="{331E9A05-5F0A-4524-8293-C5D616FF07FE}" type="presParOf" srcId="{DE717623-6F06-4655-8E22-073EEE31A0BE}" destId="{E9058F0B-5F35-4C5E-ADEA-E5FC8011835F}" srcOrd="0" destOrd="0" presId="urn:microsoft.com/office/officeart/2005/8/layout/hierarchy1"/>
    <dgm:cxn modelId="{1F4DE3C1-81B5-43E0-8682-DA14A86D6B49}" type="presParOf" srcId="{DE717623-6F06-4655-8E22-073EEE31A0BE}" destId="{2D798DCC-2AFC-4140-B058-4D5AACD8707F}" srcOrd="1" destOrd="0" presId="urn:microsoft.com/office/officeart/2005/8/layout/hierarchy1"/>
    <dgm:cxn modelId="{C92905BE-5F5F-4941-A032-E2570A2502EC}" type="presParOf" srcId="{1E3D73A5-B766-49FE-8C59-5475E03C251F}" destId="{4155AD1C-1ABC-4F27-841C-39E6238D6FEE}" srcOrd="1" destOrd="0" presId="urn:microsoft.com/office/officeart/2005/8/layout/hierarchy1"/>
    <dgm:cxn modelId="{40FFD269-7D46-4372-8B83-277683486498}" type="presParOf" srcId="{7FBDBE18-DC62-48C3-9A96-0FCCFE125BD1}" destId="{CEA7A9D8-23F1-43BD-A3F8-C7C6983AA1D2}" srcOrd="1" destOrd="0" presId="urn:microsoft.com/office/officeart/2005/8/layout/hierarchy1"/>
    <dgm:cxn modelId="{BB53BF5F-9FA8-4916-AC6C-2D79B5D271E2}" type="presParOf" srcId="{CEA7A9D8-23F1-43BD-A3F8-C7C6983AA1D2}" destId="{E4ACA038-404B-44A7-9589-F9911C3F52D2}" srcOrd="0" destOrd="0" presId="urn:microsoft.com/office/officeart/2005/8/layout/hierarchy1"/>
    <dgm:cxn modelId="{336E1268-1534-4D0A-B11E-E24495F53B4E}" type="presParOf" srcId="{E4ACA038-404B-44A7-9589-F9911C3F52D2}" destId="{FD3CB5AC-775A-42F5-B07F-39AC23B8DDB2}" srcOrd="0" destOrd="0" presId="urn:microsoft.com/office/officeart/2005/8/layout/hierarchy1"/>
    <dgm:cxn modelId="{C01DC6B0-1D2F-426F-9403-83FA482370AD}" type="presParOf" srcId="{E4ACA038-404B-44A7-9589-F9911C3F52D2}" destId="{66079838-5F5F-400D-90A8-85FC3B74EE75}" srcOrd="1" destOrd="0" presId="urn:microsoft.com/office/officeart/2005/8/layout/hierarchy1"/>
    <dgm:cxn modelId="{5B16E436-8677-418A-A06C-3801A8A2AB06}" type="presParOf" srcId="{CEA7A9D8-23F1-43BD-A3F8-C7C6983AA1D2}" destId="{8C572DAE-F7C3-4AE6-A6D7-D92AAB22C2BC}" srcOrd="1" destOrd="0" presId="urn:microsoft.com/office/officeart/2005/8/layout/hierarchy1"/>
    <dgm:cxn modelId="{A76E644F-2EB1-4DA0-B358-A88BF80C0A47}" type="presParOf" srcId="{7FBDBE18-DC62-48C3-9A96-0FCCFE125BD1}" destId="{5B0C6596-3370-4337-AC23-9DDAFC14FF67}" srcOrd="2" destOrd="0" presId="urn:microsoft.com/office/officeart/2005/8/layout/hierarchy1"/>
    <dgm:cxn modelId="{2BD41360-45E1-43CF-8E9C-7B77C6E5226C}" type="presParOf" srcId="{5B0C6596-3370-4337-AC23-9DDAFC14FF67}" destId="{ADCA2AFF-EE31-4A2C-8253-170BAB3346EF}" srcOrd="0" destOrd="0" presId="urn:microsoft.com/office/officeart/2005/8/layout/hierarchy1"/>
    <dgm:cxn modelId="{D6F3DF9B-9539-49C9-956F-D32A40BD9EC3}" type="presParOf" srcId="{ADCA2AFF-EE31-4A2C-8253-170BAB3346EF}" destId="{A7184DE8-E132-4C8B-A383-E9321C16DA6C}" srcOrd="0" destOrd="0" presId="urn:microsoft.com/office/officeart/2005/8/layout/hierarchy1"/>
    <dgm:cxn modelId="{D6821498-A39A-430F-8619-C61FBA2EF136}" type="presParOf" srcId="{ADCA2AFF-EE31-4A2C-8253-170BAB3346EF}" destId="{1037D429-ED17-45F2-873D-E0FF5DC34654}" srcOrd="1" destOrd="0" presId="urn:microsoft.com/office/officeart/2005/8/layout/hierarchy1"/>
    <dgm:cxn modelId="{B767092D-65B3-4C19-A4C2-E05E371626C4}" type="presParOf" srcId="{5B0C6596-3370-4337-AC23-9DDAFC14FF67}" destId="{EC0E5902-E181-4361-9CD6-8512DA464400}" srcOrd="1" destOrd="0" presId="urn:microsoft.com/office/officeart/2005/8/layout/hierarchy1"/>
    <dgm:cxn modelId="{887D64B9-B03E-4754-BB65-AA74DAB3B6C5}" type="presParOf" srcId="{7FBDBE18-DC62-48C3-9A96-0FCCFE125BD1}" destId="{51F9822A-6286-4D18-82A3-D952EF67F187}" srcOrd="3" destOrd="0" presId="urn:microsoft.com/office/officeart/2005/8/layout/hierarchy1"/>
    <dgm:cxn modelId="{5C860D26-7807-4E02-B6AF-9BACFA75C416}" type="presParOf" srcId="{51F9822A-6286-4D18-82A3-D952EF67F187}" destId="{47167300-8ED0-4818-8DDE-7EFF347C8EC2}" srcOrd="0" destOrd="0" presId="urn:microsoft.com/office/officeart/2005/8/layout/hierarchy1"/>
    <dgm:cxn modelId="{1F218C32-8713-44A6-8525-6EF3A0D0E9D8}" type="presParOf" srcId="{47167300-8ED0-4818-8DDE-7EFF347C8EC2}" destId="{BA0D5E3A-A1D3-4870-960E-E214098F476A}" srcOrd="0" destOrd="0" presId="urn:microsoft.com/office/officeart/2005/8/layout/hierarchy1"/>
    <dgm:cxn modelId="{B3571B89-AEFA-4C6B-8988-056243BBCF5F}" type="presParOf" srcId="{47167300-8ED0-4818-8DDE-7EFF347C8EC2}" destId="{DDEF3A5B-D33C-4353-BBED-1E2813D8368E}" srcOrd="1" destOrd="0" presId="urn:microsoft.com/office/officeart/2005/8/layout/hierarchy1"/>
    <dgm:cxn modelId="{7C3A9AE1-ADDB-4039-B8F2-BF0062483285}" type="presParOf" srcId="{51F9822A-6286-4D18-82A3-D952EF67F187}" destId="{0140293D-0FDE-425B-A0F6-DBB67E4B4C0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58F0B-5F35-4C5E-ADEA-E5FC8011835F}">
      <dsp:nvSpPr>
        <dsp:cNvPr id="0" name=""/>
        <dsp:cNvSpPr/>
      </dsp:nvSpPr>
      <dsp:spPr>
        <a:xfrm>
          <a:off x="713158" y="728"/>
          <a:ext cx="2060234" cy="130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98DCC-2AFC-4140-B058-4D5AACD8707F}">
      <dsp:nvSpPr>
        <dsp:cNvPr id="0" name=""/>
        <dsp:cNvSpPr/>
      </dsp:nvSpPr>
      <dsp:spPr>
        <a:xfrm>
          <a:off x="942073" y="218197"/>
          <a:ext cx="2060234" cy="1308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Gabriola" panose="04040605051002020D02" pitchFamily="82" charset="0"/>
            </a:rPr>
            <a:t>Operator Cut </a:t>
          </a:r>
        </a:p>
      </dsp:txBody>
      <dsp:txXfrm>
        <a:off x="980390" y="256514"/>
        <a:ext cx="1983600" cy="1231615"/>
      </dsp:txXfrm>
    </dsp:sp>
    <dsp:sp modelId="{FD3CB5AC-775A-42F5-B07F-39AC23B8DDB2}">
      <dsp:nvSpPr>
        <dsp:cNvPr id="0" name=""/>
        <dsp:cNvSpPr/>
      </dsp:nvSpPr>
      <dsp:spPr>
        <a:xfrm>
          <a:off x="3231223" y="728"/>
          <a:ext cx="2060234" cy="130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79838-5F5F-400D-90A8-85FC3B74EE75}">
      <dsp:nvSpPr>
        <dsp:cNvPr id="0" name=""/>
        <dsp:cNvSpPr/>
      </dsp:nvSpPr>
      <dsp:spPr>
        <a:xfrm>
          <a:off x="3460138" y="218197"/>
          <a:ext cx="2060234" cy="1308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Gabriola" panose="04040605051002020D02" pitchFamily="82" charset="0"/>
            </a:rPr>
            <a:t>Operator Split</a:t>
          </a:r>
        </a:p>
      </dsp:txBody>
      <dsp:txXfrm>
        <a:off x="3498455" y="256514"/>
        <a:ext cx="1983600" cy="1231615"/>
      </dsp:txXfrm>
    </dsp:sp>
    <dsp:sp modelId="{A7184DE8-E132-4C8B-A383-E9321C16DA6C}">
      <dsp:nvSpPr>
        <dsp:cNvPr id="0" name=""/>
        <dsp:cNvSpPr/>
      </dsp:nvSpPr>
      <dsp:spPr>
        <a:xfrm>
          <a:off x="5749287" y="728"/>
          <a:ext cx="2060234" cy="130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7D429-ED17-45F2-873D-E0FF5DC34654}">
      <dsp:nvSpPr>
        <dsp:cNvPr id="0" name=""/>
        <dsp:cNvSpPr/>
      </dsp:nvSpPr>
      <dsp:spPr>
        <a:xfrm>
          <a:off x="5978202" y="218197"/>
          <a:ext cx="2060234" cy="1308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Gabriola" panose="04040605051002020D02" pitchFamily="82" charset="0"/>
            </a:rPr>
            <a:t>Operator Merge</a:t>
          </a:r>
        </a:p>
      </dsp:txBody>
      <dsp:txXfrm>
        <a:off x="6016519" y="256514"/>
        <a:ext cx="1983600" cy="1231615"/>
      </dsp:txXfrm>
    </dsp:sp>
    <dsp:sp modelId="{BA0D5E3A-A1D3-4870-960E-E214098F476A}">
      <dsp:nvSpPr>
        <dsp:cNvPr id="0" name=""/>
        <dsp:cNvSpPr/>
      </dsp:nvSpPr>
      <dsp:spPr>
        <a:xfrm>
          <a:off x="8267352" y="728"/>
          <a:ext cx="2060234" cy="130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F3A5B-D33C-4353-BBED-1E2813D8368E}">
      <dsp:nvSpPr>
        <dsp:cNvPr id="0" name=""/>
        <dsp:cNvSpPr/>
      </dsp:nvSpPr>
      <dsp:spPr>
        <a:xfrm>
          <a:off x="8496267" y="218197"/>
          <a:ext cx="2060234" cy="1308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Gabriola" panose="04040605051002020D02" pitchFamily="82" charset="0"/>
            </a:rPr>
            <a:t>Operator Set Data</a:t>
          </a:r>
        </a:p>
      </dsp:txBody>
      <dsp:txXfrm>
        <a:off x="8534584" y="256514"/>
        <a:ext cx="1983600" cy="1231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16749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41165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312162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97251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0955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95581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34025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34163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67215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65962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51928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3BBDD-218C-4B2A-98A0-F5F369754705}" type="datetime2">
              <a:rPr lang="en-US" smtClean="0"/>
              <a:pPr/>
              <a:t>Sunday, November 7,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20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12289AA-7733-4AB5-81C3-BDCD93916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732" y="764275"/>
            <a:ext cx="10047772" cy="3336876"/>
          </a:xfrm>
        </p:spPr>
        <p:txBody>
          <a:bodyPr anchor="b">
            <a:normAutofit fontScale="90000"/>
          </a:bodyPr>
          <a:lstStyle/>
          <a:p>
            <a:r>
              <a:rPr lang="en-US" sz="1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abriola" panose="04040605051002020D02" pitchFamily="82" charset="0"/>
              </a:rPr>
              <a:t>Big Data &amp; Data Analytics</a:t>
            </a:r>
            <a:endParaRPr lang="en-ID" sz="13800" b="1" dirty="0">
              <a:solidFill>
                <a:schemeClr val="tx1">
                  <a:lumMod val="95000"/>
                  <a:lumOff val="5000"/>
                </a:schemeClr>
              </a:solidFill>
              <a:latin typeface="Gabriola" panose="04040605051002020D02" pitchFamily="82" charset="0"/>
            </a:endParaRPr>
          </a:p>
        </p:txBody>
      </p:sp>
      <p:pic>
        <p:nvPicPr>
          <p:cNvPr id="4" name="Picture 3" descr="Rumus kalkulus">
            <a:extLst>
              <a:ext uri="{FF2B5EF4-FFF2-40B4-BE49-F238E27FC236}">
                <a16:creationId xmlns:a16="http://schemas.microsoft.com/office/drawing/2014/main" id="{EFAC1EB8-4419-44B8-AE4A-7FCFB37A46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4504" r="31798" b="2"/>
          <a:stretch/>
        </p:blipFill>
        <p:spPr>
          <a:xfrm>
            <a:off x="19" y="10"/>
            <a:ext cx="12191981" cy="6858637"/>
          </a:xfrm>
          <a:custGeom>
            <a:avLst/>
            <a:gdLst/>
            <a:ahLst/>
            <a:cxnLst/>
            <a:rect l="l" t="t" r="r" b="b"/>
            <a:pathLst>
              <a:path w="3900486" h="5957989">
                <a:moveTo>
                  <a:pt x="0" y="0"/>
                </a:moveTo>
                <a:lnTo>
                  <a:pt x="3900486" y="0"/>
                </a:lnTo>
                <a:lnTo>
                  <a:pt x="3900486" y="5957989"/>
                </a:lnTo>
                <a:lnTo>
                  <a:pt x="0" y="5957989"/>
                </a:lnTo>
                <a:close/>
              </a:path>
            </a:pathLst>
          </a:custGeom>
        </p:spPr>
      </p:pic>
      <p:sp>
        <p:nvSpPr>
          <p:cNvPr id="3" name="Subjudul 2">
            <a:extLst>
              <a:ext uri="{FF2B5EF4-FFF2-40B4-BE49-F238E27FC236}">
                <a16:creationId xmlns:a16="http://schemas.microsoft.com/office/drawing/2014/main" id="{AEEFC512-330A-4F32-9F6D-62C28E254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732" y="4064493"/>
            <a:ext cx="10047772" cy="1722158"/>
          </a:xfrm>
        </p:spPr>
        <p:txBody>
          <a:bodyPr wrap="square" anchor="t">
            <a:normAutofit/>
          </a:bodyPr>
          <a:lstStyle/>
          <a:p>
            <a:r>
              <a:rPr lang="en-US" sz="8800" b="1" dirty="0" err="1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Gabriola" panose="04040605051002020D02" pitchFamily="82" charset="0"/>
              </a:rPr>
              <a:t>Pertemuan</a:t>
            </a:r>
            <a:r>
              <a:rPr lang="en-US" sz="8800" b="1" dirty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  <a:latin typeface="Gabriola" panose="04040605051002020D02" pitchFamily="82" charset="0"/>
              </a:rPr>
              <a:t> 6</a:t>
            </a:r>
            <a:endParaRPr lang="en-ID" sz="8800" b="1" dirty="0">
              <a:solidFill>
                <a:schemeClr val="tx1">
                  <a:lumMod val="95000"/>
                  <a:lumOff val="5000"/>
                  <a:alpha val="55000"/>
                </a:schemeClr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869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769436DF-93E9-492D-A915-A0F22C69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4A984E69-0577-4926-9DC0-D6298B42C8B0}"/>
              </a:ext>
            </a:extLst>
          </p:cNvPr>
          <p:cNvSpPr/>
          <p:nvPr/>
        </p:nvSpPr>
        <p:spPr>
          <a:xfrm>
            <a:off x="9321421" y="218364"/>
            <a:ext cx="2688609" cy="1487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Hasil</a:t>
            </a:r>
            <a:endParaRPr lang="en-ID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0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D5030ADC-148D-4335-9C52-6474FB870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Gabriola" panose="04040605051002020D02" pitchFamily="82" charset="0"/>
              </a:rPr>
              <a:t>Menggunakan</a:t>
            </a:r>
            <a:r>
              <a:rPr lang="en-US" sz="6000" b="1" dirty="0">
                <a:latin typeface="Gabriola" panose="04040605051002020D02" pitchFamily="82" charset="0"/>
              </a:rPr>
              <a:t> Operator Merge </a:t>
            </a:r>
            <a:endParaRPr lang="en-ID" sz="6000" b="1" dirty="0">
              <a:latin typeface="Gabriola" panose="04040605051002020D02" pitchFamily="82" charset="0"/>
            </a:endParaRPr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CE43045-E81F-4A74-B584-CCEC5D5F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Operator Merge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menggabungkan</a:t>
            </a:r>
            <a:r>
              <a:rPr lang="en-US" dirty="0"/>
              <a:t> 2 </a:t>
            </a:r>
            <a:r>
              <a:rPr lang="en-US" dirty="0" err="1"/>
              <a:t>nilai</a:t>
            </a:r>
            <a:r>
              <a:rPr lang="en-US" dirty="0"/>
              <a:t> nominal pada </a:t>
            </a:r>
            <a:r>
              <a:rPr lang="en-US" dirty="0" err="1"/>
              <a:t>suatu</a:t>
            </a:r>
            <a:r>
              <a:rPr lang="en-US" dirty="0"/>
              <a:t> attribute. 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Misal</a:t>
            </a:r>
            <a:r>
              <a:rPr lang="en-US" dirty="0"/>
              <a:t> pada Data Set “Golf”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 kata “hot” di </a:t>
            </a:r>
            <a:r>
              <a:rPr lang="en-US" dirty="0" err="1"/>
              <a:t>belakang</a:t>
            </a:r>
            <a:r>
              <a:rPr lang="en-US" dirty="0"/>
              <a:t> kata “Sunny” pada attribute “Outlook”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 kata “</a:t>
            </a:r>
            <a:r>
              <a:rPr lang="en-US" dirty="0" err="1"/>
              <a:t>Sunny_hot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62088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563C238D-B36C-44A7-BEFA-7F3E13ED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3025" y="491320"/>
                <a:ext cx="10406063" cy="5925356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20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1pPr>
                <a:lvl2pPr marL="720000" indent="-360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20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2pPr>
                <a:lvl3pPr marL="1143000" indent="-288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16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3pPr>
                <a:lvl4pPr marL="1600200" indent="-288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16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4pPr>
                <a:lvl5pPr marL="2057400" indent="-288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16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Retrieve Data Set “Golf” </a:t>
                </a: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ke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panel proses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operator “Merge” – </a:t>
                </a: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Pada Parameter, </a:t>
                </a: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Isikan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: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Attribute name	 : </a:t>
                </a: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attribute “Outlook”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First value		: </a:t>
                </a: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ketikkan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“sunny”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Last value		 : </a:t>
                </a: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ketikkan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“hot”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8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95000"/>
                            <a:lumOff val="5000"/>
                            <a:alpha val="77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800" dirty="0">
                  <a:solidFill>
                    <a:schemeClr val="tx1">
                      <a:lumMod val="95000"/>
                      <a:lumOff val="5000"/>
                      <a:alpha val="77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563C238D-B36C-44A7-BEFA-7F3E13ED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491320"/>
                <a:ext cx="10406063" cy="5925356"/>
              </a:xfrm>
              <a:prstGeom prst="rect">
                <a:avLst/>
              </a:prstGeom>
              <a:blipFill>
                <a:blip r:embed="rId2"/>
                <a:stretch>
                  <a:fillRect l="-4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45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3A72003C-7607-443E-AB28-94E789F8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3362DF22-F811-4D73-B65F-01ECCD9C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CA922134-85AB-4F4B-96A3-F6ED4DBF00DB}"/>
              </a:ext>
            </a:extLst>
          </p:cNvPr>
          <p:cNvSpPr/>
          <p:nvPr/>
        </p:nvSpPr>
        <p:spPr>
          <a:xfrm>
            <a:off x="9321421" y="218364"/>
            <a:ext cx="2688609" cy="1487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Hasil</a:t>
            </a:r>
            <a:endParaRPr lang="en-ID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76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D5030ADC-148D-4335-9C52-6474FB870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Gabriola" panose="04040605051002020D02" pitchFamily="82" charset="0"/>
              </a:rPr>
              <a:t>Menggunakan</a:t>
            </a:r>
            <a:r>
              <a:rPr lang="en-US" sz="6000" b="1" dirty="0">
                <a:latin typeface="Gabriola" panose="04040605051002020D02" pitchFamily="82" charset="0"/>
              </a:rPr>
              <a:t> Operator Set Data </a:t>
            </a:r>
            <a:endParaRPr lang="en-ID" sz="6000" b="1" dirty="0">
              <a:latin typeface="Gabriola" panose="04040605051002020D02" pitchFamily="82" charset="0"/>
            </a:endParaRPr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CE43045-E81F-4A74-B584-CCEC5D5F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Operator Merge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menyetting</a:t>
            </a:r>
            <a:r>
              <a:rPr lang="en-US" dirty="0"/>
              <a:t> data pada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attribute pada baris </a:t>
            </a:r>
            <a:r>
              <a:rPr lang="en-US" dirty="0" err="1"/>
              <a:t>tertentu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Misal</a:t>
            </a:r>
            <a:r>
              <a:rPr lang="en-US" dirty="0"/>
              <a:t> pada Data Set “Golf”, data baris </a:t>
            </a:r>
            <a:r>
              <a:rPr lang="en-US" dirty="0" err="1"/>
              <a:t>pertama</a:t>
            </a:r>
            <a:r>
              <a:rPr lang="en-US" dirty="0"/>
              <a:t> pada attribute “Temperature” </a:t>
            </a:r>
            <a:r>
              <a:rPr lang="en-US" dirty="0" err="1"/>
              <a:t>diganti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50 dan “Wind” </a:t>
            </a:r>
            <a:r>
              <a:rPr lang="en-US" dirty="0" err="1"/>
              <a:t>diganti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“fast”</a:t>
            </a:r>
          </a:p>
        </p:txBody>
      </p:sp>
    </p:spTree>
    <p:extLst>
      <p:ext uri="{BB962C8B-B14F-4D97-AF65-F5344CB8AC3E}">
        <p14:creationId xmlns:p14="http://schemas.microsoft.com/office/powerpoint/2010/main" val="68501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563C238D-B36C-44A7-BEFA-7F3E13ED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740" y="286603"/>
                <a:ext cx="10630291" cy="6105075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20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1pPr>
                <a:lvl2pPr marL="720000" indent="-360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20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2pPr>
                <a:lvl3pPr marL="1143000" indent="-288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16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3pPr>
                <a:lvl4pPr marL="1600200" indent="-288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16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4pPr>
                <a:lvl5pPr marL="2057400" indent="-288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16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Retrieve Data Set “Golf”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panel proses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operator “Set Data” –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Pada Parameter,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Isikan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: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Example Index	 :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isikan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1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Attribute name	: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attribute “Temperature”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Value		 :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ketikkan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“50”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Additional values 	: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edit list – pada attribute name :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“Wind” dan value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isilah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“fast”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apply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95000"/>
                            <a:lumOff val="5000"/>
                            <a:alpha val="77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>
                      <a:lumMod val="95000"/>
                      <a:lumOff val="5000"/>
                      <a:alpha val="77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563C238D-B36C-44A7-BEFA-7F3E13ED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40" y="286603"/>
                <a:ext cx="10630291" cy="6105075"/>
              </a:xfrm>
              <a:prstGeom prst="rect">
                <a:avLst/>
              </a:prstGeom>
              <a:blipFill>
                <a:blip r:embed="rId2"/>
                <a:stretch>
                  <a:fillRect l="-287" b="-598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82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C8B0C127-66C0-4487-BAE8-473A19D2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25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C2D39765-84A8-4EBD-A7E4-7EC396499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11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7226D98B-C9CA-43D6-95AD-71FD9366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E58F02E3-2378-4497-99C8-FDCFC9DBB8C9}"/>
              </a:ext>
            </a:extLst>
          </p:cNvPr>
          <p:cNvSpPr/>
          <p:nvPr/>
        </p:nvSpPr>
        <p:spPr>
          <a:xfrm>
            <a:off x="9321421" y="218364"/>
            <a:ext cx="2688609" cy="1487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Hasil</a:t>
            </a:r>
            <a:endParaRPr lang="en-ID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840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481AFCF-873C-4167-8BEF-B4CFE372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289056"/>
          </a:xfrm>
        </p:spPr>
        <p:txBody>
          <a:bodyPr>
            <a:normAutofit/>
          </a:bodyPr>
          <a:lstStyle/>
          <a:p>
            <a:r>
              <a:rPr lang="en-US" sz="8000" b="1" dirty="0" err="1">
                <a:latin typeface="Gabriola" panose="04040605051002020D02" pitchFamily="82" charset="0"/>
              </a:rPr>
              <a:t>Manipulasi</a:t>
            </a:r>
            <a:r>
              <a:rPr lang="en-US" sz="8000" b="1" dirty="0">
                <a:latin typeface="Gabriola" panose="04040605051002020D02" pitchFamily="82" charset="0"/>
              </a:rPr>
              <a:t> Data</a:t>
            </a:r>
            <a:endParaRPr lang="en-ID" sz="8000" b="1" dirty="0">
              <a:latin typeface="Gabriola" panose="04040605051002020D02" pitchFamily="82" charset="0"/>
            </a:endParaRPr>
          </a:p>
        </p:txBody>
      </p:sp>
      <p:graphicFrame>
        <p:nvGraphicFramePr>
          <p:cNvPr id="6" name="Tampungan Teks 3">
            <a:extLst>
              <a:ext uri="{FF2B5EF4-FFF2-40B4-BE49-F238E27FC236}">
                <a16:creationId xmlns:a16="http://schemas.microsoft.com/office/drawing/2014/main" id="{27324EE3-FDBC-4F96-89CC-95873609C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0061465"/>
              </p:ext>
            </p:extLst>
          </p:nvPr>
        </p:nvGraphicFramePr>
        <p:xfrm>
          <a:off x="454819" y="4384674"/>
          <a:ext cx="11269661" cy="152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270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26375A8-1A7B-4E24-9D02-DE667E352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2687495"/>
            <a:ext cx="11306175" cy="1483010"/>
          </a:xfrm>
        </p:spPr>
        <p:txBody>
          <a:bodyPr>
            <a:normAutofit fontScale="90000"/>
          </a:bodyPr>
          <a:lstStyle/>
          <a:p>
            <a:r>
              <a:rPr lang="en-US" sz="11200" b="1" dirty="0">
                <a:latin typeface="Gabriola" panose="04040605051002020D02" pitchFamily="82" charset="0"/>
              </a:rPr>
              <a:t>Operator Aggregate</a:t>
            </a:r>
            <a:endParaRPr lang="en-ID" sz="112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207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418288C-74BB-4740-BC88-BA87475E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latin typeface="Gabriola" panose="04040605051002020D02" pitchFamily="82" charset="0"/>
              </a:rPr>
              <a:t>Aggregate </a:t>
            </a:r>
            <a:endParaRPr lang="en-ID" sz="6600" b="1" dirty="0">
              <a:latin typeface="Gabriola" panose="04040605051002020D02" pitchFamily="82" charset="0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9877FE8-CE9B-4CDA-8BDE-7B2C0D757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Operator aggregate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dapat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digunaan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untuk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memperlihatkan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fungsi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agregasi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dari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suatu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SQL. Operator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dapat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menghasilkan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berbagai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fungsi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seperti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rata-rata,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nilai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max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atau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min,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dsb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Selain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itu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juga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dapat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digunakan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untuk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melakukan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pengelompokan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data.</a:t>
            </a:r>
            <a:endParaRPr lang="en-ID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24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E43B816-C822-4223-8718-0294EA53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latin typeface="Gabriola" panose="04040605051002020D02" pitchFamily="82" charset="0"/>
              </a:rPr>
              <a:t>Contoh</a:t>
            </a:r>
            <a:r>
              <a:rPr lang="en-US" sz="5400" b="1" dirty="0">
                <a:latin typeface="Gabriola" panose="04040605051002020D02" pitchFamily="82" charset="0"/>
              </a:rPr>
              <a:t> </a:t>
            </a:r>
            <a:r>
              <a:rPr lang="en-US" sz="5400" b="1" dirty="0" err="1">
                <a:latin typeface="Gabriola" panose="04040605051002020D02" pitchFamily="82" charset="0"/>
              </a:rPr>
              <a:t>Kasus</a:t>
            </a:r>
            <a:endParaRPr lang="en-ID" sz="5400" b="1" dirty="0">
              <a:latin typeface="Gabriola" panose="04040605051002020D02" pitchFamily="82" charset="0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CE8CDFE-B876-44F7-A705-23D98535C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462"/>
            <a:ext cx="10406063" cy="4824413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dataset “Golf” 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Akan </a:t>
            </a:r>
            <a:r>
              <a:rPr lang="en-US" dirty="0" err="1"/>
              <a:t>ditambahkan</a:t>
            </a:r>
            <a:r>
              <a:rPr lang="en-US" dirty="0"/>
              <a:t> baris / examples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pada attribute “Outlook”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Akan </a:t>
            </a:r>
            <a:r>
              <a:rPr lang="en-US" dirty="0" err="1"/>
              <a:t>dikelompokkan</a:t>
            </a:r>
            <a:r>
              <a:rPr lang="en-US" dirty="0"/>
              <a:t> baris yang </a:t>
            </a:r>
            <a:r>
              <a:rPr lang="en-US" dirty="0" err="1"/>
              <a:t>tersisa</a:t>
            </a:r>
            <a:r>
              <a:rPr lang="en-US" dirty="0"/>
              <a:t> pada data set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“Play” dan “Wind”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 err="1"/>
              <a:t>Selanjutnya</a:t>
            </a:r>
            <a:r>
              <a:rPr lang="en-US" dirty="0"/>
              <a:t>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dicari</a:t>
            </a:r>
            <a:r>
              <a:rPr lang="en-US" dirty="0"/>
              <a:t> rata-rata Temperature dan rata-rata “Humidity” </a:t>
            </a:r>
            <a:r>
              <a:rPr lang="en-US" dirty="0" err="1"/>
              <a:t>untuk</a:t>
            </a:r>
            <a:r>
              <a:rPr lang="en-US" dirty="0"/>
              <a:t> data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dirty="0"/>
              <a:t>Akan </a:t>
            </a:r>
            <a:r>
              <a:rPr lang="en-US" dirty="0" err="1"/>
              <a:t>dilihat</a:t>
            </a:r>
            <a:r>
              <a:rPr lang="en-US" dirty="0"/>
              <a:t> rata-rata Temperature yang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71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menaik</a:t>
            </a:r>
            <a:r>
              <a:rPr lang="en-US" dirty="0"/>
              <a:t> (ascending)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47727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4F54337-A28A-491F-869C-C350528B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latin typeface="Gabriola" panose="04040605051002020D02" pitchFamily="82" charset="0"/>
              </a:rPr>
              <a:t>Jawaban</a:t>
            </a:r>
            <a:r>
              <a:rPr lang="en-US" sz="5400" b="1" dirty="0">
                <a:latin typeface="Gabriola" panose="04040605051002020D02" pitchFamily="82" charset="0"/>
              </a:rPr>
              <a:t> </a:t>
            </a:r>
            <a:r>
              <a:rPr lang="en-US" sz="5400" b="1" dirty="0" err="1">
                <a:latin typeface="Gabriola" panose="04040605051002020D02" pitchFamily="82" charset="0"/>
              </a:rPr>
              <a:t>Kasus</a:t>
            </a:r>
            <a:r>
              <a:rPr lang="en-US" sz="5400" b="1" dirty="0">
                <a:latin typeface="Gabriola" panose="04040605051002020D02" pitchFamily="82" charset="0"/>
              </a:rPr>
              <a:t> 1</a:t>
            </a:r>
            <a:endParaRPr lang="en-ID" sz="5400" b="1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24BD674A-4BC6-4876-A815-E44265F8F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6510"/>
                <a:ext cx="10406063" cy="4956365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Retrieve data set “Golf” </a:t>
                </a:r>
                <a:r>
                  <a:rPr lang="en-US" dirty="0" err="1"/>
                  <a:t>ke</a:t>
                </a:r>
                <a:r>
                  <a:rPr lang="en-US" dirty="0"/>
                  <a:t> panel proses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 err="1"/>
                  <a:t>Pilih</a:t>
                </a:r>
                <a:r>
                  <a:rPr lang="en-US" dirty="0"/>
                  <a:t> operator “filter Examples” – </a:t>
                </a:r>
                <a:r>
                  <a:rPr lang="en-US" dirty="0" err="1"/>
                  <a:t>klik</a:t>
                </a:r>
                <a:r>
                  <a:rPr lang="en-US" dirty="0"/>
                  <a:t> 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Pada parameter , </a:t>
                </a:r>
                <a:r>
                  <a:rPr lang="en-US" dirty="0" err="1"/>
                  <a:t>Isikan</a:t>
                </a:r>
                <a:r>
                  <a:rPr lang="en-US" dirty="0"/>
                  <a:t> :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Filters : </a:t>
                </a:r>
                <a:r>
                  <a:rPr lang="en-US" dirty="0" err="1"/>
                  <a:t>Klik</a:t>
                </a:r>
                <a:r>
                  <a:rPr lang="en-US" dirty="0"/>
                  <a:t> Add filters – </a:t>
                </a:r>
                <a:r>
                  <a:rPr lang="en-US" dirty="0" err="1"/>
                  <a:t>pilih</a:t>
                </a:r>
                <a:r>
                  <a:rPr lang="en-US" dirty="0"/>
                  <a:t> “outlook” </a:t>
                </a:r>
                <a:r>
                  <a:rPr lang="en-US" dirty="0" err="1"/>
                  <a:t>lalu</a:t>
                </a:r>
                <a:r>
                  <a:rPr lang="en-US" dirty="0"/>
                  <a:t> “equals” </a:t>
                </a:r>
                <a:r>
                  <a:rPr lang="en-US" dirty="0" err="1"/>
                  <a:t>lalu</a:t>
                </a:r>
                <a:r>
                  <a:rPr lang="en-US" dirty="0"/>
                  <a:t> “overcast” - </a:t>
                </a:r>
                <a:r>
                  <a:rPr lang="en-US" dirty="0" err="1"/>
                  <a:t>Klik</a:t>
                </a:r>
                <a:r>
                  <a:rPr lang="en-US" dirty="0"/>
                  <a:t> OK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Condition class : </a:t>
                </a:r>
                <a:r>
                  <a:rPr lang="en-US" dirty="0" err="1"/>
                  <a:t>pilih</a:t>
                </a:r>
                <a:r>
                  <a:rPr lang="en-US" dirty="0"/>
                  <a:t> </a:t>
                </a:r>
                <a:r>
                  <a:rPr lang="en-US" dirty="0" err="1"/>
                  <a:t>custom_filters</a:t>
                </a:r>
                <a:endParaRPr lang="en-US" dirty="0"/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 err="1"/>
                  <a:t>Klik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dirty="0"/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24BD674A-4BC6-4876-A815-E44265F8F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6510"/>
                <a:ext cx="10406063" cy="4956365"/>
              </a:xfrm>
              <a:blipFill>
                <a:blip r:embed="rId2"/>
                <a:stretch>
                  <a:fillRect l="-1054" r="-1172" b="-147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374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A000984C-FB14-4D6F-B24C-575B07FF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7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A1BF2FBE-7BA3-4F47-BFB4-65908BDC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1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513B8E15-52B8-43C4-B053-8BFA9564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16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F77B996-B2B2-4362-8B09-FD47917B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627"/>
          </a:xfrm>
        </p:spPr>
        <p:txBody>
          <a:bodyPr>
            <a:noAutofit/>
          </a:bodyPr>
          <a:lstStyle/>
          <a:p>
            <a:r>
              <a:rPr lang="en-US" sz="4800" b="1" dirty="0" err="1">
                <a:latin typeface="Gabriola" panose="04040605051002020D02" pitchFamily="82" charset="0"/>
              </a:rPr>
              <a:t>Jawaban</a:t>
            </a:r>
            <a:r>
              <a:rPr lang="en-US" sz="4800" b="1" dirty="0">
                <a:latin typeface="Gabriola" panose="04040605051002020D02" pitchFamily="82" charset="0"/>
              </a:rPr>
              <a:t> </a:t>
            </a:r>
            <a:r>
              <a:rPr lang="en-US" sz="4800" b="1" dirty="0" err="1">
                <a:latin typeface="Gabriola" panose="04040605051002020D02" pitchFamily="82" charset="0"/>
              </a:rPr>
              <a:t>Kasus</a:t>
            </a:r>
            <a:r>
              <a:rPr lang="en-US" sz="4800" b="1" dirty="0">
                <a:latin typeface="Gabriola" panose="04040605051002020D02" pitchFamily="82" charset="0"/>
              </a:rPr>
              <a:t> 2</a:t>
            </a:r>
            <a:endParaRPr lang="en-ID" sz="4800" b="1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712F1978-EB85-4BFD-A4C6-2629D2543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9115"/>
                <a:ext cx="10515600" cy="5373759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/>
                  <a:t>Pilih</a:t>
                </a:r>
                <a:r>
                  <a:rPr lang="en-US" sz="2400" dirty="0"/>
                  <a:t> operator “aggregate” – </a:t>
                </a:r>
                <a:r>
                  <a:rPr lang="en-US" sz="2400" dirty="0" err="1"/>
                  <a:t>klik</a:t>
                </a:r>
                <a:endParaRPr lang="en-US" sz="2400" dirty="0"/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Pada parameter, </a:t>
                </a:r>
                <a:r>
                  <a:rPr lang="en-US" sz="2400" dirty="0" err="1"/>
                  <a:t>Isikan</a:t>
                </a:r>
                <a:r>
                  <a:rPr lang="en-US" sz="2400" dirty="0"/>
                  <a:t> :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Aggregation attributes 	: </a:t>
                </a:r>
                <a:r>
                  <a:rPr lang="en-US" sz="2400" dirty="0" err="1"/>
                  <a:t>Pilih</a:t>
                </a:r>
                <a:r>
                  <a:rPr lang="en-US" sz="2400" dirty="0"/>
                  <a:t> “Temperature”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attribute functions “average”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 err="1"/>
                  <a:t>Klik</a:t>
                </a:r>
                <a:r>
                  <a:rPr lang="en-US" sz="2400" dirty="0"/>
                  <a:t> add entry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Aggregation attributes	: </a:t>
                </a:r>
                <a:r>
                  <a:rPr lang="en-US" sz="2400" dirty="0" err="1"/>
                  <a:t>Pilih</a:t>
                </a:r>
                <a:r>
                  <a:rPr lang="en-US" sz="2400" dirty="0"/>
                  <a:t> “Humidity”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attribute functions “average”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 err="1"/>
                  <a:t>Klik</a:t>
                </a:r>
                <a:r>
                  <a:rPr lang="en-US" sz="2400" dirty="0"/>
                  <a:t> Apply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Lalu, pada group by attributes : </a:t>
                </a:r>
                <a:r>
                  <a:rPr lang="en-US" sz="2400" dirty="0" err="1"/>
                  <a:t>klik</a:t>
                </a:r>
                <a:r>
                  <a:rPr lang="en-US" sz="2400" dirty="0"/>
                  <a:t> Select attributes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 err="1"/>
                  <a:t>Pindahkan</a:t>
                </a:r>
                <a:r>
                  <a:rPr lang="en-US" sz="2400" dirty="0"/>
                  <a:t> attribute yang </a:t>
                </a:r>
                <a:r>
                  <a:rPr lang="en-US" sz="2400" dirty="0" err="1"/>
                  <a:t>dikehendaki</a:t>
                </a:r>
                <a:endParaRPr lang="en-US" sz="2400" dirty="0"/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/>
                  <a:t>Klik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sz="2400" dirty="0"/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ID" sz="2400" dirty="0"/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712F1978-EB85-4BFD-A4C6-2629D2543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9115"/>
                <a:ext cx="10515600" cy="5373759"/>
              </a:xfrm>
              <a:blipFill>
                <a:blip r:embed="rId2"/>
                <a:stretch>
                  <a:fillRect l="-638" r="-464" b="-68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454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ECC0ECF3-2652-4630-B67F-50BB28C4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14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0FCCFD1C-3A35-4E6B-A376-AE8C8770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9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D5030ADC-148D-4335-9C52-6474FB870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Gabriola" panose="04040605051002020D02" pitchFamily="82" charset="0"/>
              </a:rPr>
              <a:t>Menggunakan</a:t>
            </a:r>
            <a:r>
              <a:rPr lang="en-US" sz="6000" b="1" dirty="0">
                <a:latin typeface="Gabriola" panose="04040605051002020D02" pitchFamily="82" charset="0"/>
              </a:rPr>
              <a:t> Operator Cut </a:t>
            </a:r>
            <a:endParaRPr lang="en-ID" sz="6000" b="1" dirty="0">
              <a:latin typeface="Gabriola" panose="04040605051002020D02" pitchFamily="82" charset="0"/>
            </a:endParaRPr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CE43045-E81F-4A74-B584-CCEC5D5F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Operator Cut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kata pada </a:t>
            </a:r>
            <a:r>
              <a:rPr lang="en-US" dirty="0" err="1"/>
              <a:t>suatu</a:t>
            </a:r>
            <a:r>
              <a:rPr lang="en-US" dirty="0"/>
              <a:t> attribute.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Misal</a:t>
            </a:r>
            <a:r>
              <a:rPr lang="en-US" dirty="0"/>
              <a:t> pada Data Set “Iris” </a:t>
            </a:r>
            <a:r>
              <a:rPr lang="en-US" dirty="0" err="1"/>
              <a:t>terdapat</a:t>
            </a:r>
            <a:r>
              <a:rPr lang="en-US" dirty="0"/>
              <a:t> attribute label yang </a:t>
            </a:r>
            <a:r>
              <a:rPr lang="en-US" dirty="0" err="1"/>
              <a:t>berisi</a:t>
            </a:r>
            <a:r>
              <a:rPr lang="en-US" dirty="0"/>
              <a:t> 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bunga</a:t>
            </a:r>
            <a:r>
              <a:rPr lang="en-US" dirty="0"/>
              <a:t> Iris </a:t>
            </a:r>
            <a:r>
              <a:rPr lang="en-US" dirty="0" err="1"/>
              <a:t>yaitu</a:t>
            </a:r>
            <a:r>
              <a:rPr lang="en-US" dirty="0"/>
              <a:t> “Iris-</a:t>
            </a:r>
            <a:r>
              <a:rPr lang="en-US" dirty="0" err="1"/>
              <a:t>setosa</a:t>
            </a:r>
            <a:r>
              <a:rPr lang="en-US" dirty="0"/>
              <a:t>”, “Iris-versicolor” dan “Iris-virginica”.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Kita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hilangkan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genus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bunga</a:t>
            </a:r>
            <a:r>
              <a:rPr lang="en-US" dirty="0"/>
              <a:t> Iris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“Iris-”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spesiesnya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“</a:t>
            </a:r>
            <a:r>
              <a:rPr lang="en-US" dirty="0" err="1"/>
              <a:t>setosa</a:t>
            </a:r>
            <a:r>
              <a:rPr lang="en-US" dirty="0"/>
              <a:t>”, “versicolor” dan “virginica”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67357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18F8B248-4D59-446B-88EB-A08CD870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02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555ED81-7CCA-4685-A310-6073151F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3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2DF54D-DE50-4797-A87D-FDE19CFE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991"/>
          </a:xfrm>
        </p:spPr>
        <p:txBody>
          <a:bodyPr>
            <a:normAutofit fontScale="90000"/>
          </a:bodyPr>
          <a:lstStyle/>
          <a:p>
            <a:r>
              <a:rPr lang="en-US" sz="5400" dirty="0" err="1">
                <a:latin typeface="Gabriola" panose="04040605051002020D02" pitchFamily="82" charset="0"/>
              </a:rPr>
              <a:t>Jawaban</a:t>
            </a:r>
            <a:r>
              <a:rPr lang="en-US" sz="5400" dirty="0">
                <a:latin typeface="Gabriola" panose="04040605051002020D02" pitchFamily="82" charset="0"/>
              </a:rPr>
              <a:t> </a:t>
            </a:r>
            <a:r>
              <a:rPr lang="en-US" sz="5400" dirty="0" err="1">
                <a:latin typeface="Gabriola" panose="04040605051002020D02" pitchFamily="82" charset="0"/>
              </a:rPr>
              <a:t>Kasus</a:t>
            </a:r>
            <a:r>
              <a:rPr lang="en-US" sz="5400" dirty="0">
                <a:latin typeface="Gabriola" panose="04040605051002020D02" pitchFamily="82" charset="0"/>
              </a:rPr>
              <a:t> 3</a:t>
            </a:r>
            <a:endParaRPr lang="en-ID" sz="5400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E6B413E9-41AE-42FB-B6A5-4D51EE3D3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489"/>
                <a:ext cx="10406063" cy="4824413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 err="1"/>
                  <a:t>Pilih</a:t>
                </a:r>
                <a:r>
                  <a:rPr lang="en-US" dirty="0"/>
                  <a:t> operator “filter Examples” – </a:t>
                </a:r>
                <a:r>
                  <a:rPr lang="en-US" dirty="0" err="1"/>
                  <a:t>klik</a:t>
                </a:r>
                <a:endParaRPr lang="en-US" dirty="0"/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Pada parameter </a:t>
                </a:r>
                <a:r>
                  <a:rPr lang="en-US" dirty="0" err="1"/>
                  <a:t>Isikan</a:t>
                </a:r>
                <a:r>
                  <a:rPr lang="en-US" dirty="0"/>
                  <a:t> :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dirty="0"/>
                  <a:t>Filters 	: </a:t>
                </a:r>
                <a:r>
                  <a:rPr lang="en-US" dirty="0" err="1"/>
                  <a:t>klik</a:t>
                </a:r>
                <a:r>
                  <a:rPr lang="en-US" dirty="0"/>
                  <a:t> add filters – </a:t>
                </a:r>
                <a:r>
                  <a:rPr lang="en-US" dirty="0" err="1"/>
                  <a:t>pilih</a:t>
                </a:r>
                <a:r>
                  <a:rPr lang="en-US" dirty="0"/>
                  <a:t> average (Temperature) – </a:t>
                </a:r>
                <a:r>
                  <a:rPr lang="en-US" dirty="0" err="1"/>
                  <a:t>pilih</a:t>
                </a:r>
                <a:r>
                  <a:rPr lang="en-US" dirty="0"/>
                  <a:t> &lt; (di </a:t>
                </a:r>
                <a:r>
                  <a:rPr lang="en-US" dirty="0" err="1"/>
                  <a:t>tengah</a:t>
                </a:r>
                <a:r>
                  <a:rPr lang="en-US" dirty="0"/>
                  <a:t>)- </a:t>
                </a:r>
                <a:r>
                  <a:rPr lang="en-US" dirty="0" err="1"/>
                  <a:t>ketikkan</a:t>
                </a:r>
                <a:r>
                  <a:rPr lang="en-US" dirty="0"/>
                  <a:t> 71 (paling </a:t>
                </a:r>
                <a:r>
                  <a:rPr lang="en-US" dirty="0" err="1"/>
                  <a:t>kanan</a:t>
                </a:r>
                <a:r>
                  <a:rPr lang="en-US" dirty="0"/>
                  <a:t>)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Klik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dirty="0"/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ID" dirty="0"/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E6B413E9-41AE-42FB-B6A5-4D51EE3D3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489"/>
                <a:ext cx="10406063" cy="4824413"/>
              </a:xfrm>
              <a:blipFill>
                <a:blip r:embed="rId2"/>
                <a:stretch>
                  <a:fillRect l="-1054" r="-117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205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4C43A0C4-ED0B-4143-B940-F771BE3C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0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E137AD0-11EA-4924-B040-182637C1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47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AF072C1B-51A8-485E-9FF1-3E771889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25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93362DA-DD32-494C-94AB-2BAC4AC9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469"/>
          </a:xfrm>
        </p:spPr>
        <p:txBody>
          <a:bodyPr>
            <a:normAutofit fontScale="90000"/>
          </a:bodyPr>
          <a:lstStyle/>
          <a:p>
            <a:r>
              <a:rPr lang="en-US" sz="6000" dirty="0" err="1">
                <a:latin typeface="Gabriola" panose="04040605051002020D02" pitchFamily="82" charset="0"/>
              </a:rPr>
              <a:t>Jawaban</a:t>
            </a:r>
            <a:r>
              <a:rPr lang="en-US" sz="6000" dirty="0">
                <a:latin typeface="Gabriola" panose="04040605051002020D02" pitchFamily="82" charset="0"/>
              </a:rPr>
              <a:t> </a:t>
            </a:r>
            <a:r>
              <a:rPr lang="en-US" sz="6000" dirty="0" err="1">
                <a:latin typeface="Gabriola" panose="04040605051002020D02" pitchFamily="82" charset="0"/>
              </a:rPr>
              <a:t>Kasus</a:t>
            </a:r>
            <a:r>
              <a:rPr lang="en-US" sz="6000" dirty="0">
                <a:latin typeface="Gabriola" panose="04040605051002020D02" pitchFamily="82" charset="0"/>
              </a:rPr>
              <a:t> 4</a:t>
            </a:r>
            <a:endParaRPr lang="en-ID" sz="6000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5F36A77E-3A3F-46F4-AC7E-775D94AC8D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err="1"/>
                  <a:t>Pilih</a:t>
                </a:r>
                <a:r>
                  <a:rPr lang="en-US" dirty="0"/>
                  <a:t> operator “sort”- </a:t>
                </a:r>
                <a:r>
                  <a:rPr lang="en-US" dirty="0" err="1"/>
                  <a:t>klik</a:t>
                </a:r>
                <a:r>
                  <a:rPr lang="en-US" dirty="0"/>
                  <a:t>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Pada parameter, sort by : </a:t>
                </a:r>
              </a:p>
              <a:p>
                <a:pPr marL="0" indent="0">
                  <a:buNone/>
                </a:pPr>
                <a:r>
                  <a:rPr lang="en-US" dirty="0"/>
                  <a:t>-&gt; </a:t>
                </a:r>
                <a:r>
                  <a:rPr lang="en-US" dirty="0" err="1"/>
                  <a:t>klik</a:t>
                </a:r>
                <a:r>
                  <a:rPr lang="en-US" dirty="0"/>
                  <a:t> Edit list – attribute name : </a:t>
                </a:r>
                <a:r>
                  <a:rPr lang="en-US" dirty="0" err="1"/>
                  <a:t>pilih</a:t>
                </a:r>
                <a:r>
                  <a:rPr lang="en-US" dirty="0"/>
                  <a:t> average(Temperature)</a:t>
                </a:r>
              </a:p>
              <a:p>
                <a:pPr marL="0" indent="0">
                  <a:buNone/>
                </a:pPr>
                <a:r>
                  <a:rPr lang="en-US" dirty="0"/>
                  <a:t>					  - sorting order : </a:t>
                </a:r>
                <a:r>
                  <a:rPr lang="en-US" dirty="0" err="1"/>
                  <a:t>pilih</a:t>
                </a:r>
                <a:r>
                  <a:rPr lang="en-US" dirty="0"/>
                  <a:t> Ascending</a:t>
                </a:r>
              </a:p>
              <a:p>
                <a:pPr marL="0" indent="0">
                  <a:buNone/>
                </a:pPr>
                <a:r>
                  <a:rPr lang="en-US" dirty="0"/>
                  <a:t>					  - </a:t>
                </a:r>
                <a:r>
                  <a:rPr lang="en-US" dirty="0" err="1"/>
                  <a:t>klik</a:t>
                </a:r>
                <a:r>
                  <a:rPr lang="en-US" dirty="0"/>
                  <a:t> apply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Klik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5F36A77E-3A3F-46F4-AC7E-775D94AC8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794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473AE685-F49D-48BD-947E-0D346A3E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79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9C9BAC67-272A-4371-AB42-EBC1D59E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66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E1103800-EB89-4F5C-8D32-6F544897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1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CF8E2620-093A-47EA-8294-7ADC2DE8A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43025" y="491320"/>
                <a:ext cx="10406063" cy="5925356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Retrieve Data Set “Iris”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ke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panel proses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operator “Cut” –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Pada Parameter,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Isikan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: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Attribute filter type :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Single 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Attribute 		: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Label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First character Index :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Isilah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dengan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6 (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karena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karakternya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dimulai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dari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digit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ke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6)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Last character index :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isilah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dengan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20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include special attributes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>
                            <a:lumMod val="95000"/>
                            <a:lumOff val="5000"/>
                            <a:alpha val="77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dirty="0">
                  <a:solidFill>
                    <a:schemeClr val="tx1">
                      <a:lumMod val="95000"/>
                      <a:lumOff val="5000"/>
                      <a:alpha val="77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CF8E2620-093A-47EA-8294-7ADC2DE8A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3025" y="491320"/>
                <a:ext cx="10406063" cy="5925356"/>
              </a:xfrm>
              <a:blipFill>
                <a:blip r:embed="rId2"/>
                <a:stretch>
                  <a:fillRect l="-762" r="-11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03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2DED928-2A3A-4BC4-88F2-4D7D78A8F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2757413"/>
            <a:ext cx="11306175" cy="1343174"/>
          </a:xfrm>
        </p:spPr>
        <p:txBody>
          <a:bodyPr>
            <a:normAutofit/>
          </a:bodyPr>
          <a:lstStyle/>
          <a:p>
            <a:r>
              <a:rPr lang="en-US" sz="8800" b="1" dirty="0">
                <a:latin typeface="Gabriola" panose="04040605051002020D02" pitchFamily="82" charset="0"/>
              </a:rPr>
              <a:t>Operator PIVOT</a:t>
            </a:r>
            <a:endParaRPr lang="en-ID" sz="88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3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BEE07A4-D954-4BB2-A647-01C9D2A8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Gabriola" panose="04040605051002020D02" pitchFamily="82" charset="0"/>
              </a:rPr>
              <a:t>Menggunakan</a:t>
            </a:r>
            <a:r>
              <a:rPr lang="en-US" sz="6000" b="1" dirty="0">
                <a:latin typeface="Gabriola" panose="04040605051002020D02" pitchFamily="82" charset="0"/>
              </a:rPr>
              <a:t> Operator Pivot</a:t>
            </a:r>
            <a:endParaRPr lang="en-ID" sz="6000" b="1" dirty="0">
              <a:latin typeface="Gabriola" panose="04040605051002020D02" pitchFamily="82" charset="0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6E72219-EBBF-4CEC-B531-43B648FA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37"/>
            <a:ext cx="10589028" cy="482441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dirty="0"/>
              <a:t>Operator pivot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membentuk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table pivot, </a:t>
            </a:r>
            <a:r>
              <a:rPr lang="en-US" sz="2400" dirty="0" err="1"/>
              <a:t>meringkas</a:t>
            </a:r>
            <a:r>
              <a:rPr lang="en-US" sz="2400" dirty="0"/>
              <a:t> data </a:t>
            </a:r>
            <a:r>
              <a:rPr lang="en-US" sz="2400" dirty="0" err="1"/>
              <a:t>dalam</a:t>
            </a:r>
            <a:r>
              <a:rPr lang="en-US" sz="2400" dirty="0"/>
              <a:t> table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mengelompokkannya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grup</a:t>
            </a:r>
            <a:r>
              <a:rPr lang="en-US" sz="2400" dirty="0"/>
              <a:t> dan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penghitungan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, rata-rata, dan statistic </a:t>
            </a:r>
            <a:r>
              <a:rPr lang="en-US" sz="2400" dirty="0" err="1"/>
              <a:t>lainnya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grupnya</a:t>
            </a:r>
            <a:r>
              <a:rPr lang="en-US" sz="24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 err="1"/>
              <a:t>Misalkan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ditentukan</a:t>
            </a:r>
            <a:r>
              <a:rPr lang="en-US" sz="2400" dirty="0"/>
              <a:t> </a:t>
            </a:r>
            <a:r>
              <a:rPr lang="en-US" sz="2400" dirty="0" err="1"/>
              <a:t>peluang</a:t>
            </a:r>
            <a:r>
              <a:rPr lang="en-US" sz="2400" dirty="0"/>
              <a:t> </a:t>
            </a:r>
            <a:r>
              <a:rPr lang="en-US" sz="2400" dirty="0" err="1"/>
              <a:t>penumpang</a:t>
            </a:r>
            <a:r>
              <a:rPr lang="en-US" sz="2400" dirty="0"/>
              <a:t> </a:t>
            </a:r>
            <a:r>
              <a:rPr lang="en-US" sz="2400" dirty="0" err="1"/>
              <a:t>selamat</a:t>
            </a:r>
            <a:r>
              <a:rPr lang="en-US" sz="2400" dirty="0"/>
              <a:t> (survived) </a:t>
            </a:r>
            <a:r>
              <a:rPr lang="en-US" sz="2400" dirty="0" err="1"/>
              <a:t>dari</a:t>
            </a:r>
            <a:r>
              <a:rPr lang="en-US" sz="2400" dirty="0"/>
              <a:t> data Titanic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kelompok</a:t>
            </a:r>
            <a:r>
              <a:rPr lang="en-US" sz="2400" dirty="0"/>
              <a:t> “passenger class” dan “sex”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membentuk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attribute </a:t>
            </a:r>
            <a:r>
              <a:rPr lang="en-US" sz="2400" dirty="0" err="1"/>
              <a:t>baru</a:t>
            </a:r>
            <a:r>
              <a:rPr lang="en-US" sz="2400" dirty="0"/>
              <a:t> “Family Size” dan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penghitungan</a:t>
            </a:r>
            <a:r>
              <a:rPr lang="en-US" sz="2400" dirty="0"/>
              <a:t> </a:t>
            </a:r>
            <a:r>
              <a:rPr lang="en-US" sz="2400" dirty="0" err="1"/>
              <a:t>terhadapnya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operator pivot.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518683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620BE148-7D70-4FD7-9575-0036E285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err="1">
                <a:latin typeface="Gabriola" panose="04040605051002020D02" pitchFamily="82" charset="0"/>
              </a:rPr>
              <a:t>Menentukan</a:t>
            </a:r>
            <a:r>
              <a:rPr lang="en-US" sz="3600" b="1" dirty="0">
                <a:latin typeface="Gabriola" panose="04040605051002020D02" pitchFamily="82" charset="0"/>
              </a:rPr>
              <a:t> </a:t>
            </a:r>
            <a:r>
              <a:rPr lang="en-US" sz="3600" b="1" dirty="0" err="1">
                <a:latin typeface="Gabriola" panose="04040605051002020D02" pitchFamily="82" charset="0"/>
              </a:rPr>
              <a:t>Penumpang</a:t>
            </a:r>
            <a:r>
              <a:rPr lang="en-US" sz="3600" b="1" dirty="0">
                <a:latin typeface="Gabriola" panose="04040605051002020D02" pitchFamily="82" charset="0"/>
              </a:rPr>
              <a:t> </a:t>
            </a:r>
            <a:r>
              <a:rPr lang="en-US" sz="3600" b="1" dirty="0" err="1">
                <a:latin typeface="Gabriola" panose="04040605051002020D02" pitchFamily="82" charset="0"/>
              </a:rPr>
              <a:t>Selamat</a:t>
            </a:r>
            <a:r>
              <a:rPr lang="en-US" sz="3600" b="1" dirty="0">
                <a:latin typeface="Gabriola" panose="04040605051002020D02" pitchFamily="82" charset="0"/>
              </a:rPr>
              <a:t> </a:t>
            </a:r>
            <a:r>
              <a:rPr lang="en-US" sz="3600" b="1" dirty="0" err="1">
                <a:latin typeface="Gabriola" panose="04040605051002020D02" pitchFamily="82" charset="0"/>
              </a:rPr>
              <a:t>Berdasarkan</a:t>
            </a:r>
            <a:r>
              <a:rPr lang="en-US" sz="3600" b="1" dirty="0">
                <a:latin typeface="Gabriola" panose="04040605051002020D02" pitchFamily="82" charset="0"/>
              </a:rPr>
              <a:t> </a:t>
            </a:r>
            <a:r>
              <a:rPr lang="en-US" sz="3600" b="1" dirty="0" err="1">
                <a:latin typeface="Gabriola" panose="04040605051002020D02" pitchFamily="82" charset="0"/>
              </a:rPr>
              <a:t>Kelompok</a:t>
            </a:r>
            <a:r>
              <a:rPr lang="en-US" sz="3600" b="1" dirty="0">
                <a:latin typeface="Gabriola" panose="04040605051002020D02" pitchFamily="82" charset="0"/>
              </a:rPr>
              <a:t> Kelas &amp; </a:t>
            </a:r>
            <a:r>
              <a:rPr lang="en-US" sz="3600" b="1" dirty="0" err="1">
                <a:latin typeface="Gabriola" panose="04040605051002020D02" pitchFamily="82" charset="0"/>
              </a:rPr>
              <a:t>Jenis</a:t>
            </a:r>
            <a:r>
              <a:rPr lang="en-US" sz="3600" b="1" dirty="0">
                <a:latin typeface="Gabriola" panose="04040605051002020D02" pitchFamily="82" charset="0"/>
              </a:rPr>
              <a:t> </a:t>
            </a:r>
            <a:r>
              <a:rPr lang="en-US" sz="3600" b="1" dirty="0" err="1">
                <a:latin typeface="Gabriola" panose="04040605051002020D02" pitchFamily="82" charset="0"/>
              </a:rPr>
              <a:t>Kelamin</a:t>
            </a:r>
            <a:endParaRPr lang="en-ID" sz="3600" b="1" dirty="0">
              <a:latin typeface="Gabriola" panose="04040605051002020D02" pitchFamily="82" charset="0"/>
            </a:endParaRPr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014BC2AF-CEE0-42E1-A0DC-8795E44E5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506"/>
            <a:ext cx="10406063" cy="4356100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Retrieve data “Titanic” </a:t>
            </a:r>
            <a:r>
              <a:rPr lang="en-US" dirty="0" err="1"/>
              <a:t>ke</a:t>
            </a:r>
            <a:r>
              <a:rPr lang="en-US" dirty="0"/>
              <a:t> panel proses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Karena pada attribute “survived”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bertipe</a:t>
            </a:r>
            <a:r>
              <a:rPr lang="en-US" dirty="0"/>
              <a:t> nominal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“numeric” </a:t>
            </a:r>
            <a:r>
              <a:rPr lang="en-US" dirty="0" err="1"/>
              <a:t>menggunakan</a:t>
            </a:r>
            <a:r>
              <a:rPr lang="en-US" dirty="0"/>
              <a:t> Operator “Nominal to Numerical”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Pada parameter, </a:t>
            </a:r>
            <a:r>
              <a:rPr lang="en-US" dirty="0" err="1"/>
              <a:t>isilah</a:t>
            </a:r>
            <a:r>
              <a:rPr lang="en-US" dirty="0"/>
              <a:t> :</a:t>
            </a:r>
          </a:p>
          <a:p>
            <a:pPr marL="457200" indent="-457200" algn="just">
              <a:lnSpc>
                <a:spcPct val="150000"/>
              </a:lnSpc>
              <a:buAutoNum type="alphaLcPeriod"/>
            </a:pPr>
            <a:r>
              <a:rPr lang="en-US" dirty="0"/>
              <a:t>Attribute filter type : </a:t>
            </a:r>
            <a:r>
              <a:rPr lang="en-US" dirty="0" err="1"/>
              <a:t>Pilih</a:t>
            </a:r>
            <a:r>
              <a:rPr lang="en-US" dirty="0"/>
              <a:t> Single</a:t>
            </a:r>
          </a:p>
          <a:p>
            <a:pPr marL="457200" indent="-457200" algn="just">
              <a:lnSpc>
                <a:spcPct val="150000"/>
              </a:lnSpc>
              <a:buAutoNum type="alphaLcPeriod"/>
            </a:pPr>
            <a:r>
              <a:rPr lang="en-US" dirty="0"/>
              <a:t>Attribute : </a:t>
            </a:r>
            <a:r>
              <a:rPr lang="en-US" dirty="0" err="1"/>
              <a:t>pilih</a:t>
            </a:r>
            <a:r>
              <a:rPr lang="en-US" dirty="0"/>
              <a:t> Survived</a:t>
            </a:r>
          </a:p>
          <a:p>
            <a:pPr marL="457200" indent="-457200" algn="just">
              <a:lnSpc>
                <a:spcPct val="150000"/>
              </a:lnSpc>
              <a:buAutoNum type="alphaLcPeriod"/>
            </a:pPr>
            <a:r>
              <a:rPr lang="en-US" dirty="0"/>
              <a:t>Unexpected value handling : </a:t>
            </a:r>
            <a:r>
              <a:rPr lang="en-US" dirty="0" err="1"/>
              <a:t>pilih</a:t>
            </a:r>
            <a:r>
              <a:rPr lang="en-US" dirty="0"/>
              <a:t> all 0 and warning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24766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BCFFF9C6-C576-4806-BF86-6CAA5064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3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2A0AE1BB-2333-41C7-AE85-F4E9C8E2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02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2301B3AC-AF98-4425-9656-D71B7BECE4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6046" y="473146"/>
                <a:ext cx="10707948" cy="5911708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err="1"/>
                  <a:t>Pilih</a:t>
                </a:r>
                <a:r>
                  <a:rPr lang="en-US" dirty="0"/>
                  <a:t> Operator “Pivot”- </a:t>
                </a:r>
                <a:r>
                  <a:rPr lang="en-US" dirty="0" err="1"/>
                  <a:t>klik</a:t>
                </a:r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Pada Parameter, </a:t>
                </a:r>
                <a:r>
                  <a:rPr lang="en-US" dirty="0" err="1"/>
                  <a:t>Isikan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:</a:t>
                </a:r>
              </a:p>
              <a:p>
                <a:pPr marL="457200" indent="-457200">
                  <a:lnSpc>
                    <a:spcPct val="150000"/>
                  </a:lnSpc>
                  <a:buAutoNum type="alphaLcPeriod"/>
                </a:pPr>
                <a:r>
                  <a:rPr lang="en-US" dirty="0"/>
                  <a:t>Group by attributes : </a:t>
                </a:r>
                <a:r>
                  <a:rPr lang="en-US" dirty="0" err="1"/>
                  <a:t>Klik</a:t>
                </a:r>
                <a:r>
                  <a:rPr lang="en-US" dirty="0"/>
                  <a:t> Select Attributes – </a:t>
                </a:r>
                <a:r>
                  <a:rPr lang="en-US" dirty="0" err="1"/>
                  <a:t>pindahkan</a:t>
                </a:r>
                <a:r>
                  <a:rPr lang="en-US" dirty="0"/>
                  <a:t> “Passenger Class” </a:t>
                </a:r>
                <a:r>
                  <a:rPr lang="en-US" dirty="0" err="1"/>
                  <a:t>ke</a:t>
                </a:r>
                <a:r>
                  <a:rPr lang="en-US" dirty="0"/>
                  <a:t> </a:t>
                </a:r>
                <a:r>
                  <a:rPr lang="en-US" dirty="0" err="1"/>
                  <a:t>kanan</a:t>
                </a:r>
                <a:r>
                  <a:rPr lang="en-US" dirty="0"/>
                  <a:t> – </a:t>
                </a:r>
                <a:r>
                  <a:rPr lang="en-US" dirty="0" err="1"/>
                  <a:t>klik</a:t>
                </a:r>
                <a:r>
                  <a:rPr lang="en-US" dirty="0"/>
                  <a:t> apply</a:t>
                </a:r>
              </a:p>
              <a:p>
                <a:pPr marL="457200" indent="-457200">
                  <a:lnSpc>
                    <a:spcPct val="150000"/>
                  </a:lnSpc>
                  <a:buAutoNum type="alphaLcPeriod"/>
                </a:pPr>
                <a:r>
                  <a:rPr lang="en-ID" dirty="0"/>
                  <a:t>Column grouping attributes : </a:t>
                </a:r>
                <a:r>
                  <a:rPr lang="en-ID" dirty="0" err="1"/>
                  <a:t>pilih</a:t>
                </a:r>
                <a:r>
                  <a:rPr lang="en-ID" dirty="0"/>
                  <a:t> Sex</a:t>
                </a:r>
              </a:p>
              <a:p>
                <a:pPr marL="457200" indent="-457200">
                  <a:lnSpc>
                    <a:spcPct val="150000"/>
                  </a:lnSpc>
                  <a:buAutoNum type="alphaLcPeriod"/>
                </a:pPr>
                <a:r>
                  <a:rPr lang="en-ID" dirty="0"/>
                  <a:t>Aggregation attributes : </a:t>
                </a:r>
                <a:r>
                  <a:rPr lang="en-ID" dirty="0" err="1"/>
                  <a:t>Klik</a:t>
                </a:r>
                <a:r>
                  <a:rPr lang="en-ID" dirty="0"/>
                  <a:t> Edit List – aggregation attributes : Survived = YES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D" dirty="0"/>
                  <a:t>					          aggregation functions : average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D" dirty="0"/>
                  <a:t>d. </a:t>
                </a:r>
                <a:r>
                  <a:rPr lang="en-ID" dirty="0" err="1"/>
                  <a:t>Klik</a:t>
                </a:r>
                <a:r>
                  <a:rPr lang="en-ID" dirty="0"/>
                  <a:t> Apply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D" dirty="0"/>
                  <a:t>* </a:t>
                </a:r>
                <a:r>
                  <a:rPr lang="en-ID" dirty="0" err="1"/>
                  <a:t>Klik</a:t>
                </a:r>
                <a:r>
                  <a:rPr lang="en-ID" dirty="0"/>
                  <a:t> </a:t>
                </a:r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D" dirty="0"/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2301B3AC-AF98-4425-9656-D71B7BECE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46" y="473146"/>
                <a:ext cx="10707948" cy="5911708"/>
              </a:xfrm>
              <a:blipFill>
                <a:blip r:embed="rId2"/>
                <a:stretch>
                  <a:fillRect l="-91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144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1682C7E6-4D6A-4385-9433-501B6DD92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0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F4C6B47A-8925-480F-B36B-052277B6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53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A125FD1-A71F-451C-9C29-9945C816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7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620BE148-7D70-4FD7-9575-0036E285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469"/>
          </a:xfrm>
        </p:spPr>
        <p:txBody>
          <a:bodyPr>
            <a:noAutofit/>
          </a:bodyPr>
          <a:lstStyle/>
          <a:p>
            <a:r>
              <a:rPr lang="en-US" b="1" dirty="0" err="1">
                <a:latin typeface="Gabriola" panose="04040605051002020D02" pitchFamily="82" charset="0"/>
              </a:rPr>
              <a:t>Menentukan</a:t>
            </a:r>
            <a:r>
              <a:rPr lang="en-US" b="1" dirty="0">
                <a:latin typeface="Gabriola" panose="04040605051002020D02" pitchFamily="82" charset="0"/>
              </a:rPr>
              <a:t> Family Size </a:t>
            </a:r>
            <a:r>
              <a:rPr lang="en-US" b="1" dirty="0" err="1">
                <a:latin typeface="Gabriola" panose="04040605051002020D02" pitchFamily="82" charset="0"/>
              </a:rPr>
              <a:t>dari</a:t>
            </a:r>
            <a:r>
              <a:rPr lang="en-US" b="1" dirty="0">
                <a:latin typeface="Gabriola" panose="04040605051002020D02" pitchFamily="82" charset="0"/>
              </a:rPr>
              <a:t> Data Titanic</a:t>
            </a:r>
            <a:endParaRPr lang="en-ID" b="1" dirty="0"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mpungan Konten 4">
                <a:extLst>
                  <a:ext uri="{FF2B5EF4-FFF2-40B4-BE49-F238E27FC236}">
                    <a16:creationId xmlns:a16="http://schemas.microsoft.com/office/drawing/2014/main" id="{014BC2AF-CEE0-42E1-A0DC-8795E44E5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5593"/>
                <a:ext cx="10406063" cy="5237281"/>
              </a:xfrm>
            </p:spPr>
            <p:txBody>
              <a:bodyPr>
                <a:normAutofit fontScale="70000" lnSpcReduction="20000"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dirty="0"/>
                  <a:t>Retrieve data “Titanic” </a:t>
                </a:r>
                <a:r>
                  <a:rPr lang="en-US" dirty="0" err="1"/>
                  <a:t>ke</a:t>
                </a:r>
                <a:r>
                  <a:rPr lang="en-US" dirty="0"/>
                  <a:t> panel proses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 err="1"/>
                  <a:t>Dibentuk</a:t>
                </a:r>
                <a:r>
                  <a:rPr lang="en-US" dirty="0"/>
                  <a:t> attribute </a:t>
                </a:r>
                <a:r>
                  <a:rPr lang="en-US" dirty="0" err="1"/>
                  <a:t>baru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nama</a:t>
                </a:r>
                <a:r>
                  <a:rPr lang="en-US" dirty="0"/>
                  <a:t> “Family Size” </a:t>
                </a:r>
                <a:r>
                  <a:rPr lang="en-US" dirty="0" err="1"/>
                  <a:t>menggunakan</a:t>
                </a:r>
                <a:r>
                  <a:rPr lang="en-US" dirty="0"/>
                  <a:t> operator Generate Attribute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/>
                  <a:t>Pada parameter, </a:t>
                </a:r>
                <a:r>
                  <a:rPr lang="en-US" dirty="0" err="1"/>
                  <a:t>isilah</a:t>
                </a:r>
                <a:r>
                  <a:rPr lang="en-US" dirty="0"/>
                  <a:t> :</a:t>
                </a:r>
              </a:p>
              <a:p>
                <a:pPr marL="457200" indent="-457200" algn="just">
                  <a:lnSpc>
                    <a:spcPct val="150000"/>
                  </a:lnSpc>
                  <a:buAutoNum type="alphaLcPeriod"/>
                </a:pPr>
                <a:r>
                  <a:rPr lang="en-US" dirty="0"/>
                  <a:t>Function attribute : </a:t>
                </a:r>
                <a:r>
                  <a:rPr lang="en-US" dirty="0" err="1"/>
                  <a:t>Klik</a:t>
                </a:r>
                <a:r>
                  <a:rPr lang="en-US" dirty="0"/>
                  <a:t> Edit List</a:t>
                </a:r>
              </a:p>
              <a:p>
                <a:pPr marL="457200" indent="-457200" algn="just">
                  <a:lnSpc>
                    <a:spcPct val="150000"/>
                  </a:lnSpc>
                  <a:buAutoNum type="alphaLcPeriod"/>
                </a:pPr>
                <a:r>
                  <a:rPr lang="en-US" dirty="0"/>
                  <a:t>Attribute name : </a:t>
                </a:r>
                <a:r>
                  <a:rPr lang="en-US" dirty="0" err="1"/>
                  <a:t>Ketikkan</a:t>
                </a:r>
                <a:r>
                  <a:rPr lang="en-US" dirty="0"/>
                  <a:t> </a:t>
                </a:r>
                <a:r>
                  <a:rPr lang="en-US" dirty="0" err="1"/>
                  <a:t>nama</a:t>
                </a:r>
                <a:r>
                  <a:rPr lang="en-US" dirty="0"/>
                  <a:t> attribute </a:t>
                </a:r>
                <a:r>
                  <a:rPr lang="en-US" dirty="0" err="1"/>
                  <a:t>baru</a:t>
                </a:r>
                <a:r>
                  <a:rPr lang="en-US" dirty="0"/>
                  <a:t> “Family Size “</a:t>
                </a:r>
              </a:p>
              <a:p>
                <a:pPr marL="457200" indent="-457200" algn="just">
                  <a:lnSpc>
                    <a:spcPct val="150000"/>
                  </a:lnSpc>
                  <a:buAutoNum type="alphaLcPeriod"/>
                </a:pPr>
                <a:r>
                  <a:rPr lang="en-US" dirty="0"/>
                  <a:t>Function Expressions : </a:t>
                </a:r>
                <a:r>
                  <a:rPr lang="en-US" dirty="0" err="1"/>
                  <a:t>klik</a:t>
                </a:r>
                <a:r>
                  <a:rPr lang="en-US" dirty="0"/>
                  <a:t> </a:t>
                </a:r>
                <a:r>
                  <a:rPr lang="en-US" dirty="0" err="1"/>
                  <a:t>gambar</a:t>
                </a:r>
                <a:r>
                  <a:rPr lang="en-US" dirty="0"/>
                  <a:t> </a:t>
                </a:r>
                <a:r>
                  <a:rPr lang="en-US" dirty="0" err="1"/>
                  <a:t>kalkulator</a:t>
                </a:r>
                <a:r>
                  <a:rPr lang="en-US" dirty="0"/>
                  <a:t> – </a:t>
                </a:r>
                <a:r>
                  <a:rPr lang="en-US" dirty="0" err="1"/>
                  <a:t>definisikan</a:t>
                </a:r>
                <a:r>
                  <a:rPr lang="en-US" dirty="0"/>
                  <a:t> </a:t>
                </a:r>
                <a:r>
                  <a:rPr lang="en-US" dirty="0" err="1"/>
                  <a:t>fungsi</a:t>
                </a:r>
                <a:r>
                  <a:rPr lang="en-US" dirty="0"/>
                  <a:t> </a:t>
                </a:r>
                <a:r>
                  <a:rPr lang="en-US" dirty="0" err="1"/>
                  <a:t>berikut</a:t>
                </a:r>
                <a:r>
                  <a:rPr lang="en-US" dirty="0"/>
                  <a:t> 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𝑭𝒂𝒎𝒊𝒍𝒚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𝑺𝒊𝒛𝒆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𝑵𝒐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𝑷𝒂𝒓𝒆𝒏𝒕𝒔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𝒐𝒓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𝑪𝒉𝒊𝒍𝒅𝒓𝒆𝒏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𝒐𝒏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 b="1" i="1" smtClean="0">
                              <a:latin typeface="Cambria Math" panose="02040503050406030204" pitchFamily="18" charset="0"/>
                            </a:rPr>
                            <m:t>𝑩𝒐𝒂𝒓𝒅</m:t>
                          </m:r>
                        </m:e>
                      </m:d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𝑵𝒐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𝑺𝒊𝒃𝒍𝒊𝒏𝒈𝒔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𝑺𝒑𝒐𝒖𝒔𝒔𝒆𝒔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𝒐𝒏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𝑩𝒐𝒂𝒓𝒅</m:t>
                      </m:r>
                      <m:r>
                        <a:rPr lang="en-US" sz="21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100" b="1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dirty="0"/>
                  <a:t>d. </a:t>
                </a:r>
                <a:r>
                  <a:rPr lang="en-US" dirty="0" err="1"/>
                  <a:t>Klik</a:t>
                </a:r>
                <a:r>
                  <a:rPr lang="en-US" dirty="0"/>
                  <a:t> Apply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dirty="0"/>
                  <a:t>* </a:t>
                </a:r>
                <a:r>
                  <a:rPr lang="en-US" dirty="0" err="1"/>
                  <a:t>Klik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US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ID" dirty="0"/>
              </a:p>
            </p:txBody>
          </p:sp>
        </mc:Choice>
        <mc:Fallback xmlns="">
          <p:sp>
            <p:nvSpPr>
              <p:cNvPr id="5" name="Tampungan Konten 4">
                <a:extLst>
                  <a:ext uri="{FF2B5EF4-FFF2-40B4-BE49-F238E27FC236}">
                    <a16:creationId xmlns:a16="http://schemas.microsoft.com/office/drawing/2014/main" id="{014BC2AF-CEE0-42E1-A0DC-8795E44E5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5593"/>
                <a:ext cx="10406063" cy="5237281"/>
              </a:xfrm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17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7A34B039-7666-46B4-87B3-3B874820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26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480D6604-A323-4691-9441-C3B9FD4C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82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EE5DDC87-EB34-4E87-8E78-224FD18A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E0802649-9BB7-4F05-B2A8-089A24333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06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7F12DA6A-1EC8-41A3-B6B0-9A43D3C2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12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7F7530F7-9A42-49E9-846B-1B6C6F4E3C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046" y="473146"/>
                <a:ext cx="10707948" cy="5911708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/>
                  <a:t>Pilih Operator “Pivot”- </a:t>
                </a:r>
                <a:r>
                  <a:rPr lang="en-US" dirty="0" err="1"/>
                  <a:t>klik</a:t>
                </a:r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Pada Parameter, </a:t>
                </a:r>
                <a:r>
                  <a:rPr lang="en-US" dirty="0" err="1"/>
                  <a:t>Isikan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AutoNum type="alphaLcPeriod"/>
                </a:pPr>
                <a:r>
                  <a:rPr lang="en-US" dirty="0"/>
                  <a:t>Group by attributes : </a:t>
                </a:r>
                <a:r>
                  <a:rPr lang="en-US" dirty="0" err="1"/>
                  <a:t>Klik</a:t>
                </a:r>
                <a:r>
                  <a:rPr lang="en-US" dirty="0"/>
                  <a:t> Select Attributes – </a:t>
                </a:r>
                <a:r>
                  <a:rPr lang="en-US" dirty="0" err="1"/>
                  <a:t>pindahkan</a:t>
                </a:r>
                <a:r>
                  <a:rPr lang="en-US" dirty="0"/>
                  <a:t> “Passenger Class” dan “Sex” </a:t>
                </a:r>
                <a:r>
                  <a:rPr lang="en-US" dirty="0" err="1"/>
                  <a:t>ke</a:t>
                </a:r>
                <a:r>
                  <a:rPr lang="en-US" dirty="0"/>
                  <a:t> </a:t>
                </a:r>
                <a:r>
                  <a:rPr lang="en-US" dirty="0" err="1"/>
                  <a:t>kanan</a:t>
                </a:r>
                <a:r>
                  <a:rPr lang="en-US" dirty="0"/>
                  <a:t> – </a:t>
                </a:r>
                <a:r>
                  <a:rPr lang="en-US" dirty="0" err="1"/>
                  <a:t>klik</a:t>
                </a:r>
                <a:r>
                  <a:rPr lang="en-US" dirty="0"/>
                  <a:t> apply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AutoNum type="alphaLcPeriod"/>
                </a:pPr>
                <a:r>
                  <a:rPr lang="en-ID" dirty="0"/>
                  <a:t>Column grouping attributes : </a:t>
                </a:r>
                <a:r>
                  <a:rPr lang="en-ID" dirty="0" err="1"/>
                  <a:t>pilih</a:t>
                </a:r>
                <a:r>
                  <a:rPr lang="en-ID" dirty="0"/>
                  <a:t> “Survived”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AutoNum type="alphaLcPeriod"/>
                </a:pPr>
                <a:r>
                  <a:rPr lang="en-ID" dirty="0"/>
                  <a:t>Aggregation attributes : </a:t>
                </a:r>
                <a:r>
                  <a:rPr lang="en-ID" dirty="0" err="1"/>
                  <a:t>Klik</a:t>
                </a:r>
                <a:r>
                  <a:rPr lang="en-ID" dirty="0"/>
                  <a:t> Edit List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D" dirty="0"/>
                  <a:t>– aggregation attributes : Family Size &amp; aggregation functions : average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D" dirty="0"/>
                  <a:t>- aggregation attributes : Family Size &amp; aggregation functions : count</a:t>
                </a: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ID" dirty="0"/>
                  <a:t>d. </a:t>
                </a:r>
                <a:r>
                  <a:rPr lang="en-ID" dirty="0" err="1"/>
                  <a:t>Klik</a:t>
                </a:r>
                <a:r>
                  <a:rPr lang="en-ID" dirty="0"/>
                  <a:t> Apply</a:t>
                </a: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ID" dirty="0"/>
                  <a:t>* </a:t>
                </a:r>
                <a:r>
                  <a:rPr lang="en-ID" dirty="0" err="1"/>
                  <a:t>Klik</a:t>
                </a:r>
                <a:r>
                  <a:rPr lang="en-ID" dirty="0"/>
                  <a:t> </a:t>
                </a:r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dirty="0"/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ID" dirty="0"/>
              </a:p>
            </p:txBody>
          </p:sp>
        </mc:Choice>
        <mc:Fallback xmlns="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7F7530F7-9A42-49E9-846B-1B6C6F4E3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46" y="473146"/>
                <a:ext cx="10707948" cy="5911708"/>
              </a:xfrm>
              <a:prstGeom prst="rect">
                <a:avLst/>
              </a:prstGeom>
              <a:blipFill>
                <a:blip r:embed="rId2"/>
                <a:stretch>
                  <a:fillRect l="-911" b="-92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93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643F5C4A-AB80-4A4F-AF8C-0B9A068D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4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9405746E-9512-4D40-8471-24748632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02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F622652B-2553-4CD4-B15D-1FE0CFF7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54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F98F3D78-18EC-404A-AC36-5EC94AAB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3274A4B9-47B8-4DE9-99EA-1EB9B8F99999}"/>
              </a:ext>
            </a:extLst>
          </p:cNvPr>
          <p:cNvSpPr/>
          <p:nvPr/>
        </p:nvSpPr>
        <p:spPr>
          <a:xfrm>
            <a:off x="9594376" y="409433"/>
            <a:ext cx="1897039" cy="10781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Hasil</a:t>
            </a:r>
            <a:endParaRPr lang="en-ID" sz="4400" b="1" dirty="0"/>
          </a:p>
        </p:txBody>
      </p:sp>
    </p:spTree>
    <p:extLst>
      <p:ext uri="{BB962C8B-B14F-4D97-AF65-F5344CB8AC3E}">
        <p14:creationId xmlns:p14="http://schemas.microsoft.com/office/powerpoint/2010/main" val="3138855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5D5D50F-6F30-4CD9-81F1-82B66EBF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Gabriola" panose="04040605051002020D02" pitchFamily="82" charset="0"/>
              </a:rPr>
              <a:t>TUGAS </a:t>
            </a:r>
            <a:endParaRPr lang="en-ID" sz="6000" b="1" dirty="0">
              <a:latin typeface="Gabriola" panose="04040605051002020D02" pitchFamily="82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C9695F17-5664-4AC3-A651-80CA8F9E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34" y="2009861"/>
            <a:ext cx="10545131" cy="32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4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BC87117B-823C-48F8-9C49-40B1E518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B30A0E67-0463-4324-86A5-1C0ADF08D7DC}"/>
              </a:ext>
            </a:extLst>
          </p:cNvPr>
          <p:cNvSpPr/>
          <p:nvPr/>
        </p:nvSpPr>
        <p:spPr>
          <a:xfrm>
            <a:off x="9321421" y="218364"/>
            <a:ext cx="2688609" cy="1487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Hasil</a:t>
            </a:r>
            <a:endParaRPr lang="en-ID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7550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78A1EFE5-5C26-4DD0-9C91-C726F8BB8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69" y="867615"/>
            <a:ext cx="10439461" cy="512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3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B8CE18D8-FDCD-455C-AB98-92A29841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67" y="652626"/>
            <a:ext cx="10365770" cy="2554597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7419282F-AF43-469F-889E-07E79031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54" y="3330052"/>
            <a:ext cx="10346291" cy="27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57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C31AB88D-C879-4D84-9C01-316DD9AB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8" y="444915"/>
            <a:ext cx="9418063" cy="59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68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287CB956-E3DF-4DBA-A83B-422D04E3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40" y="615420"/>
            <a:ext cx="10140119" cy="3543504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67F68977-AD12-40DF-AECD-2D42B56EE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0" y="4465501"/>
            <a:ext cx="9946860" cy="13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950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0E89028-4715-4926-814B-BEC195CEC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60" y="428048"/>
            <a:ext cx="9016879" cy="600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81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09C9AF0-54D4-4210-9534-3A5BA291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9526"/>
          </a:xfrm>
        </p:spPr>
        <p:txBody>
          <a:bodyPr>
            <a:normAutofit fontScale="90000"/>
          </a:bodyPr>
          <a:lstStyle/>
          <a:p>
            <a:r>
              <a:rPr lang="en-US" sz="6000" b="1" dirty="0" err="1">
                <a:latin typeface="Gabriola" panose="04040605051002020D02" pitchFamily="82" charset="0"/>
              </a:rPr>
              <a:t>Ketentuan</a:t>
            </a:r>
            <a:r>
              <a:rPr lang="en-US" sz="6000" b="1" dirty="0">
                <a:latin typeface="Gabriola" panose="04040605051002020D02" pitchFamily="82" charset="0"/>
              </a:rPr>
              <a:t> </a:t>
            </a:r>
            <a:r>
              <a:rPr lang="en-US" sz="6000" b="1" dirty="0" err="1">
                <a:latin typeface="Gabriola" panose="04040605051002020D02" pitchFamily="82" charset="0"/>
              </a:rPr>
              <a:t>Tugas</a:t>
            </a:r>
            <a:endParaRPr lang="en-ID" sz="6000" b="1" dirty="0">
              <a:latin typeface="Gabriola" panose="04040605051002020D02" pitchFamily="82" charset="0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C4FCC24-9296-475C-A912-124B8731E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4652"/>
            <a:ext cx="10721454" cy="527822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Century Schoolbook" panose="02040604050505020304" pitchFamily="18" charset="0"/>
              </a:rPr>
              <a:t>Kerjakan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Semua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tugas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tersebut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secara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mandiri</a:t>
            </a:r>
            <a:endParaRPr lang="en-US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b="1" dirty="0" err="1">
                <a:latin typeface="Century Schoolbook" panose="02040604050505020304" pitchFamily="18" charset="0"/>
              </a:rPr>
              <a:t>Kerjakan</a:t>
            </a:r>
            <a:r>
              <a:rPr lang="en-US" b="1" dirty="0">
                <a:latin typeface="Century Schoolbook" panose="02040604050505020304" pitchFamily="18" charset="0"/>
              </a:rPr>
              <a:t> </a:t>
            </a:r>
            <a:r>
              <a:rPr lang="en-US" b="1" dirty="0" err="1">
                <a:latin typeface="Century Schoolbook" panose="02040604050505020304" pitchFamily="18" charset="0"/>
              </a:rPr>
              <a:t>tugas</a:t>
            </a:r>
            <a:r>
              <a:rPr lang="en-US" b="1" dirty="0">
                <a:latin typeface="Century Schoolbook" panose="02040604050505020304" pitchFamily="18" charset="0"/>
              </a:rPr>
              <a:t> – </a:t>
            </a:r>
            <a:r>
              <a:rPr lang="en-US" b="1" dirty="0" err="1">
                <a:latin typeface="Century Schoolbook" panose="02040604050505020304" pitchFamily="18" charset="0"/>
              </a:rPr>
              <a:t>tugas</a:t>
            </a:r>
            <a:r>
              <a:rPr lang="en-US" b="1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tersebut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b="1" dirty="0" err="1">
                <a:latin typeface="Century Schoolbook" panose="02040604050505020304" pitchFamily="18" charset="0"/>
              </a:rPr>
              <a:t>dalam</a:t>
            </a:r>
            <a:r>
              <a:rPr lang="en-US" b="1" dirty="0">
                <a:latin typeface="Century Schoolbook" panose="02040604050505020304" pitchFamily="18" charset="0"/>
              </a:rPr>
              <a:t> format pdf</a:t>
            </a:r>
          </a:p>
          <a:p>
            <a:pPr algn="just">
              <a:lnSpc>
                <a:spcPct val="150000"/>
              </a:lnSpc>
            </a:pPr>
            <a:r>
              <a:rPr lang="en-US" b="1" dirty="0" err="1">
                <a:latin typeface="Century Schoolbook" panose="02040604050505020304" pitchFamily="18" charset="0"/>
              </a:rPr>
              <a:t>Setiap</a:t>
            </a:r>
            <a:r>
              <a:rPr lang="en-US" b="1" dirty="0">
                <a:latin typeface="Century Schoolbook" panose="02040604050505020304" pitchFamily="18" charset="0"/>
              </a:rPr>
              <a:t> </a:t>
            </a:r>
            <a:r>
              <a:rPr lang="en-US" b="1" dirty="0" err="1">
                <a:latin typeface="Century Schoolbook" panose="02040604050505020304" pitchFamily="18" charset="0"/>
              </a:rPr>
              <a:t>jawaban</a:t>
            </a:r>
            <a:r>
              <a:rPr lang="en-US" b="1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dari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semua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soal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wajib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b="1" dirty="0" err="1">
                <a:latin typeface="Century Schoolbook" panose="02040604050505020304" pitchFamily="18" charset="0"/>
              </a:rPr>
              <a:t>disertai</a:t>
            </a:r>
            <a:r>
              <a:rPr lang="en-US" b="1" dirty="0">
                <a:latin typeface="Century Schoolbook" panose="02040604050505020304" pitchFamily="18" charset="0"/>
              </a:rPr>
              <a:t> </a:t>
            </a:r>
            <a:r>
              <a:rPr lang="en-US" b="1" dirty="0" err="1">
                <a:latin typeface="Century Schoolbook" panose="02040604050505020304" pitchFamily="18" charset="0"/>
              </a:rPr>
              <a:t>dengan</a:t>
            </a:r>
            <a:r>
              <a:rPr lang="en-US" b="1" dirty="0">
                <a:latin typeface="Century Schoolbook" panose="02040604050505020304" pitchFamily="18" charset="0"/>
              </a:rPr>
              <a:t> screen shoot</a:t>
            </a:r>
            <a:r>
              <a:rPr lang="en-US" dirty="0">
                <a:latin typeface="Century Schoolbook" panose="02040604050505020304" pitchFamily="18" charset="0"/>
              </a:rPr>
              <a:t> Langkah-Langkah yang </a:t>
            </a:r>
            <a:r>
              <a:rPr lang="en-US" dirty="0" err="1">
                <a:latin typeface="Century Schoolbook" panose="02040604050505020304" pitchFamily="18" charset="0"/>
              </a:rPr>
              <a:t>dilakukan</a:t>
            </a:r>
            <a:r>
              <a:rPr lang="en-US" dirty="0">
                <a:latin typeface="Century Schoolbook" panose="02040604050505020304" pitchFamily="18" charset="0"/>
              </a:rPr>
              <a:t> dan </a:t>
            </a:r>
            <a:r>
              <a:rPr lang="en-US" dirty="0" err="1">
                <a:latin typeface="Century Schoolbook" panose="02040604050505020304" pitchFamily="18" charset="0"/>
              </a:rPr>
              <a:t>hasil</a:t>
            </a:r>
            <a:r>
              <a:rPr lang="en-US" dirty="0">
                <a:latin typeface="Century Schoolbook" panose="02040604050505020304" pitchFamily="18" charset="0"/>
              </a:rPr>
              <a:t> yang </a:t>
            </a:r>
            <a:r>
              <a:rPr lang="en-US" dirty="0" err="1">
                <a:latin typeface="Century Schoolbook" panose="02040604050505020304" pitchFamily="18" charset="0"/>
              </a:rPr>
              <a:t>diperoleh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menggunakan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Rapidminer</a:t>
            </a:r>
            <a:r>
              <a:rPr lang="en-US" dirty="0">
                <a:latin typeface="Century Schoolbook" panose="02040604050505020304" pitchFamily="18" charset="0"/>
              </a:rPr>
              <a:t> Studio</a:t>
            </a:r>
          </a:p>
          <a:p>
            <a:pPr algn="just">
              <a:lnSpc>
                <a:spcPct val="150000"/>
              </a:lnSpc>
            </a:pPr>
            <a:r>
              <a:rPr lang="en-US" b="1" dirty="0" err="1">
                <a:latin typeface="Century Schoolbook" panose="02040604050505020304" pitchFamily="18" charset="0"/>
              </a:rPr>
              <a:t>Kumpulkan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tugas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 err="1">
                <a:latin typeface="Century Schoolbook" panose="02040604050505020304" pitchFamily="18" charset="0"/>
              </a:rPr>
              <a:t>tersebut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b="1" dirty="0">
                <a:latin typeface="Century Schoolbook" panose="02040604050505020304" pitchFamily="18" charset="0"/>
              </a:rPr>
              <a:t>paling </a:t>
            </a:r>
            <a:r>
              <a:rPr lang="en-US" b="1" dirty="0" err="1">
                <a:latin typeface="Century Schoolbook" panose="02040604050505020304" pitchFamily="18" charset="0"/>
              </a:rPr>
              <a:t>lambat</a:t>
            </a:r>
            <a:r>
              <a:rPr lang="en-US" b="1" dirty="0">
                <a:latin typeface="Century Schoolbook" panose="02040604050505020304" pitchFamily="18" charset="0"/>
              </a:rPr>
              <a:t> </a:t>
            </a:r>
            <a:r>
              <a:rPr lang="en-US" b="1" dirty="0" err="1">
                <a:latin typeface="Century Schoolbook" panose="02040604050505020304" pitchFamily="18" charset="0"/>
              </a:rPr>
              <a:t>hari</a:t>
            </a:r>
            <a:r>
              <a:rPr lang="en-US" b="1" dirty="0">
                <a:latin typeface="Century Schoolbook" panose="02040604050505020304" pitchFamily="18" charset="0"/>
              </a:rPr>
              <a:t> </a:t>
            </a:r>
            <a:r>
              <a:rPr lang="en-US" b="1" dirty="0" err="1">
                <a:latin typeface="Century Schoolbook" panose="02040604050505020304" pitchFamily="18" charset="0"/>
              </a:rPr>
              <a:t>Sabtu</a:t>
            </a:r>
            <a:r>
              <a:rPr lang="en-US" b="1" dirty="0">
                <a:latin typeface="Century Schoolbook" panose="02040604050505020304" pitchFamily="18" charset="0"/>
              </a:rPr>
              <a:t>, 14 November 2021 </a:t>
            </a:r>
            <a:r>
              <a:rPr lang="en-US" b="1" dirty="0" err="1">
                <a:latin typeface="Century Schoolbook" panose="02040604050505020304" pitchFamily="18" charset="0"/>
              </a:rPr>
              <a:t>Pukul</a:t>
            </a:r>
            <a:r>
              <a:rPr lang="en-US" b="1" dirty="0">
                <a:latin typeface="Century Schoolbook" panose="02040604050505020304" pitchFamily="18" charset="0"/>
              </a:rPr>
              <a:t> 08.00 WIB di </a:t>
            </a:r>
            <a:r>
              <a:rPr lang="en-US" b="1" dirty="0" err="1">
                <a:latin typeface="Century Schoolbook" panose="02040604050505020304" pitchFamily="18" charset="0"/>
              </a:rPr>
              <a:t>elearning</a:t>
            </a:r>
            <a:endParaRPr lang="en-ID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61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D5030ADC-148D-4335-9C52-6474FB870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Gabriola" panose="04040605051002020D02" pitchFamily="82" charset="0"/>
              </a:rPr>
              <a:t>Menggunakan</a:t>
            </a:r>
            <a:r>
              <a:rPr lang="en-US" sz="6000" b="1" dirty="0">
                <a:latin typeface="Gabriola" panose="04040605051002020D02" pitchFamily="82" charset="0"/>
              </a:rPr>
              <a:t> Operator Split </a:t>
            </a:r>
            <a:endParaRPr lang="en-ID" sz="6000" b="1" dirty="0">
              <a:latin typeface="Gabriola" panose="04040605051002020D02" pitchFamily="82" charset="0"/>
            </a:endParaRPr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2CE43045-E81F-4A74-B584-CCEC5D5F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Operator Cut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memisahkan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attribute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attribute. 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Misal</a:t>
            </a:r>
            <a:r>
              <a:rPr lang="en-US" dirty="0"/>
              <a:t> pada Data Set “Iris” </a:t>
            </a:r>
            <a:r>
              <a:rPr lang="en-US" dirty="0" err="1"/>
              <a:t>terdapat</a:t>
            </a:r>
            <a:r>
              <a:rPr lang="en-US" dirty="0"/>
              <a:t> attribute label yang </a:t>
            </a:r>
            <a:r>
              <a:rPr lang="en-US" dirty="0" err="1"/>
              <a:t>berisi</a:t>
            </a:r>
            <a:r>
              <a:rPr lang="en-US" dirty="0"/>
              <a:t> 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bunga</a:t>
            </a:r>
            <a:r>
              <a:rPr lang="en-US" dirty="0"/>
              <a:t> Iris </a:t>
            </a:r>
            <a:r>
              <a:rPr lang="en-US" dirty="0" err="1"/>
              <a:t>yaitu</a:t>
            </a:r>
            <a:r>
              <a:rPr lang="en-US" dirty="0"/>
              <a:t> “Iris-</a:t>
            </a:r>
            <a:r>
              <a:rPr lang="en-US" dirty="0" err="1"/>
              <a:t>setosa</a:t>
            </a:r>
            <a:r>
              <a:rPr lang="en-US" dirty="0"/>
              <a:t>”, “Iris-versicolor” dan “Iris-virginica”.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Kita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pisahkan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genus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bunga</a:t>
            </a:r>
            <a:r>
              <a:rPr lang="en-US" dirty="0"/>
              <a:t> Iris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“Iris”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Spesiesnya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“</a:t>
            </a:r>
            <a:r>
              <a:rPr lang="en-US" dirty="0" err="1"/>
              <a:t>setosa</a:t>
            </a:r>
            <a:r>
              <a:rPr lang="en-US" dirty="0"/>
              <a:t>”, “versicolor” dan “virginica”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3977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563C238D-B36C-44A7-BEFA-7F3E13ED4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3457" y="491320"/>
                <a:ext cx="10875631" cy="5925356"/>
              </a:xfrm>
              <a:prstGeom prst="rect">
                <a:avLst/>
              </a:prstGeom>
            </p:spPr>
            <p:txBody>
              <a:bodyPr/>
              <a:lstStyle>
                <a:lvl1pPr marL="360000" indent="-360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20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1pPr>
                <a:lvl2pPr marL="720000" indent="-360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20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2pPr>
                <a:lvl3pPr marL="1143000" indent="-288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16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3pPr>
                <a:lvl4pPr marL="1600200" indent="-288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16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4pPr>
                <a:lvl5pPr marL="2057400" indent="-288000" algn="l" defTabSz="914400" rtl="0" eaLnBrk="1" latinLnBrk="0" hangingPunct="1">
                  <a:lnSpc>
                    <a:spcPct val="120000"/>
                  </a:lnSpc>
                  <a:spcBef>
                    <a:spcPts val="800"/>
                  </a:spcBef>
                  <a:buSzPct val="70000"/>
                  <a:buFont typeface="Wingdings 2" panose="05020102010507070707" pitchFamily="18" charset="2"/>
                  <a:buChar char="à"/>
                  <a:defRPr sz="1600" kern="1200">
                    <a:solidFill>
                      <a:schemeClr val="tx2">
                        <a:alpha val="77000"/>
                      </a:schemeClr>
                    </a:solidFill>
                    <a:latin typeface="+mn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Retrieve Data Set “Iris”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ke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panel proses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operator “Split” –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Pada Parameter,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Isikan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: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Attribute filter type :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Single 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Attribute 		: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Label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Split Pattern	 :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Isilah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dengan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- (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karena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separator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antar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kata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adalah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-)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Split Mode		 :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Pilih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Ordered_split</a:t>
                </a:r>
                <a:endParaRPr lang="en-US" sz="2400" dirty="0">
                  <a:solidFill>
                    <a:schemeClr val="tx1">
                      <a:lumMod val="95000"/>
                      <a:lumOff val="5000"/>
                      <a:alpha val="77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include special attributes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 err="1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Klik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  <a:alpha val="77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95000"/>
                            <a:lumOff val="5000"/>
                            <a:alpha val="77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400" dirty="0">
                  <a:solidFill>
                    <a:schemeClr val="tx1">
                      <a:lumMod val="95000"/>
                      <a:lumOff val="5000"/>
                      <a:alpha val="77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ampungan Konten 2">
                <a:extLst>
                  <a:ext uri="{FF2B5EF4-FFF2-40B4-BE49-F238E27FC236}">
                    <a16:creationId xmlns:a16="http://schemas.microsoft.com/office/drawing/2014/main" id="{563C238D-B36C-44A7-BEFA-7F3E13ED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57" y="491320"/>
                <a:ext cx="10875631" cy="5925356"/>
              </a:xfrm>
              <a:prstGeom prst="rect">
                <a:avLst/>
              </a:prstGeom>
              <a:blipFill>
                <a:blip r:embed="rId2"/>
                <a:stretch>
                  <a:fillRect l="-28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7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421214E6-3F61-4E0C-96F7-A02B238C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3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1255</Words>
  <Application>Microsoft Office PowerPoint</Application>
  <PresentationFormat>Layar Lebar</PresentationFormat>
  <Paragraphs>142</Paragraphs>
  <Slides>65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65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Century Schoolbook</vt:lpstr>
      <vt:lpstr>Gabriola</vt:lpstr>
      <vt:lpstr>Wingdings</vt:lpstr>
      <vt:lpstr>Office Theme</vt:lpstr>
      <vt:lpstr>Big Data &amp; Data Analytics</vt:lpstr>
      <vt:lpstr>Manipulasi Data</vt:lpstr>
      <vt:lpstr>Menggunakan Operator Cut </vt:lpstr>
      <vt:lpstr>Presentasi PowerPoint</vt:lpstr>
      <vt:lpstr>Presentasi PowerPoint</vt:lpstr>
      <vt:lpstr>Presentasi PowerPoint</vt:lpstr>
      <vt:lpstr>Menggunakan Operator Split </vt:lpstr>
      <vt:lpstr>Presentasi PowerPoint</vt:lpstr>
      <vt:lpstr>Presentasi PowerPoint</vt:lpstr>
      <vt:lpstr>Presentasi PowerPoint</vt:lpstr>
      <vt:lpstr>Menggunakan Operator Merge </vt:lpstr>
      <vt:lpstr>Presentasi PowerPoint</vt:lpstr>
      <vt:lpstr>Presentasi PowerPoint</vt:lpstr>
      <vt:lpstr>Presentasi PowerPoint</vt:lpstr>
      <vt:lpstr>Menggunakan Operator Set Data </vt:lpstr>
      <vt:lpstr>Presentasi PowerPoint</vt:lpstr>
      <vt:lpstr>Presentasi PowerPoint</vt:lpstr>
      <vt:lpstr>Presentasi PowerPoint</vt:lpstr>
      <vt:lpstr>Presentasi PowerPoint</vt:lpstr>
      <vt:lpstr>Operator Aggregate</vt:lpstr>
      <vt:lpstr>Aggregate </vt:lpstr>
      <vt:lpstr>Contoh Kasus</vt:lpstr>
      <vt:lpstr>Jawaban Kasus 1</vt:lpstr>
      <vt:lpstr>Presentasi PowerPoint</vt:lpstr>
      <vt:lpstr>Presentasi PowerPoint</vt:lpstr>
      <vt:lpstr>Presentasi PowerPoint</vt:lpstr>
      <vt:lpstr>Jawaban Kasus 2</vt:lpstr>
      <vt:lpstr>Presentasi PowerPoint</vt:lpstr>
      <vt:lpstr>Presentasi PowerPoint</vt:lpstr>
      <vt:lpstr>Presentasi PowerPoint</vt:lpstr>
      <vt:lpstr>Presentasi PowerPoint</vt:lpstr>
      <vt:lpstr>Jawaban Kasus 3</vt:lpstr>
      <vt:lpstr>Presentasi PowerPoint</vt:lpstr>
      <vt:lpstr>Presentasi PowerPoint</vt:lpstr>
      <vt:lpstr>Presentasi PowerPoint</vt:lpstr>
      <vt:lpstr>Jawaban Kasus 4</vt:lpstr>
      <vt:lpstr>Presentasi PowerPoint</vt:lpstr>
      <vt:lpstr>Presentasi PowerPoint</vt:lpstr>
      <vt:lpstr>Presentasi PowerPoint</vt:lpstr>
      <vt:lpstr>Operator PIVOT</vt:lpstr>
      <vt:lpstr>Menggunakan Operator Pivot</vt:lpstr>
      <vt:lpstr>Menentukan Penumpang Selamat Berdasarkan Kelompok Kelas &amp; Jenis Kelamin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Menentukan Family Size dari Data Titanic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TUGAS </vt:lpstr>
      <vt:lpstr>Presentasi PowerPoint</vt:lpstr>
      <vt:lpstr>Presentasi PowerPoint</vt:lpstr>
      <vt:lpstr>Presentasi PowerPoint</vt:lpstr>
      <vt:lpstr>Presentasi PowerPoint</vt:lpstr>
      <vt:lpstr>Presentasi PowerPoint</vt:lpstr>
      <vt:lpstr>Ketentuan Tugas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&amp; Data Analytics</dc:title>
  <dc:creator>Sulistyo Dwisancoko</dc:creator>
  <cp:lastModifiedBy>Sulistyo Dwisancoko</cp:lastModifiedBy>
  <cp:revision>4</cp:revision>
  <dcterms:created xsi:type="dcterms:W3CDTF">2021-11-06T01:33:50Z</dcterms:created>
  <dcterms:modified xsi:type="dcterms:W3CDTF">2021-11-07T11:41:38Z</dcterms:modified>
</cp:coreProperties>
</file>